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xls" ContentType="application/vnd.ms-exce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Default Extension="vml" ContentType="application/vnd.openxmlformats-officedocument.vmlDrawing"/>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2" r:id="rId1"/>
  </p:sldMasterIdLst>
  <p:notesMasterIdLst>
    <p:notesMasterId r:id="rId29"/>
  </p:notesMasterIdLst>
  <p:handoutMasterIdLst>
    <p:handoutMasterId r:id="rId30"/>
  </p:handoutMasterIdLst>
  <p:sldIdLst>
    <p:sldId id="347" r:id="rId2"/>
    <p:sldId id="348" r:id="rId3"/>
    <p:sldId id="257" r:id="rId4"/>
    <p:sldId id="354" r:id="rId5"/>
    <p:sldId id="359" r:id="rId6"/>
    <p:sldId id="357" r:id="rId7"/>
    <p:sldId id="376" r:id="rId8"/>
    <p:sldId id="355" r:id="rId9"/>
    <p:sldId id="360" r:id="rId10"/>
    <p:sldId id="362" r:id="rId11"/>
    <p:sldId id="363" r:id="rId12"/>
    <p:sldId id="364" r:id="rId13"/>
    <p:sldId id="365" r:id="rId14"/>
    <p:sldId id="369" r:id="rId15"/>
    <p:sldId id="377" r:id="rId16"/>
    <p:sldId id="372" r:id="rId17"/>
    <p:sldId id="371" r:id="rId18"/>
    <p:sldId id="309" r:id="rId19"/>
    <p:sldId id="303" r:id="rId20"/>
    <p:sldId id="374" r:id="rId21"/>
    <p:sldId id="332" r:id="rId22"/>
    <p:sldId id="379" r:id="rId23"/>
    <p:sldId id="313" r:id="rId24"/>
    <p:sldId id="375" r:id="rId25"/>
    <p:sldId id="315" r:id="rId26"/>
    <p:sldId id="292" r:id="rId27"/>
    <p:sldId id="378" r:id="rId28"/>
  </p:sldIdLst>
  <p:sldSz cx="9144000" cy="6858000" type="screen4x3"/>
  <p:notesSz cx="7077075" cy="9051925"/>
  <p:defaultTextStyle>
    <a:defPPr>
      <a:defRPr lang="en-US"/>
    </a:defPPr>
    <a:lvl1pPr algn="l" rtl="0" fontAlgn="base">
      <a:spcBef>
        <a:spcPct val="20000"/>
      </a:spcBef>
      <a:spcAft>
        <a:spcPct val="0"/>
      </a:spcAft>
      <a:buClr>
        <a:schemeClr val="hlink"/>
      </a:buClr>
      <a:buSzPct val="70000"/>
      <a:buFont typeface="Wingdings" pitchFamily="2" charset="2"/>
      <a:buChar char="n"/>
      <a:defRPr sz="3200" b="1" kern="1200">
        <a:solidFill>
          <a:schemeClr val="tx1"/>
        </a:solidFill>
        <a:effectLst>
          <a:outerShdw blurRad="38100" dist="38100" dir="2700000" algn="tl">
            <a:srgbClr val="000000">
              <a:alpha val="43137"/>
            </a:srgbClr>
          </a:outerShdw>
        </a:effectLst>
        <a:latin typeface="Franklin Gothic Book" pitchFamily="34" charset="0"/>
        <a:ea typeface="+mn-ea"/>
        <a:cs typeface="+mn-cs"/>
      </a:defRPr>
    </a:lvl1pPr>
    <a:lvl2pPr marL="457200" algn="l" rtl="0" fontAlgn="base">
      <a:spcBef>
        <a:spcPct val="20000"/>
      </a:spcBef>
      <a:spcAft>
        <a:spcPct val="0"/>
      </a:spcAft>
      <a:buClr>
        <a:schemeClr val="hlink"/>
      </a:buClr>
      <a:buSzPct val="70000"/>
      <a:buFont typeface="Wingdings" pitchFamily="2" charset="2"/>
      <a:buChar char="n"/>
      <a:defRPr sz="3200" b="1" kern="1200">
        <a:solidFill>
          <a:schemeClr val="tx1"/>
        </a:solidFill>
        <a:effectLst>
          <a:outerShdw blurRad="38100" dist="38100" dir="2700000" algn="tl">
            <a:srgbClr val="000000">
              <a:alpha val="43137"/>
            </a:srgbClr>
          </a:outerShdw>
        </a:effectLst>
        <a:latin typeface="Franklin Gothic Book" pitchFamily="34" charset="0"/>
        <a:ea typeface="+mn-ea"/>
        <a:cs typeface="+mn-cs"/>
      </a:defRPr>
    </a:lvl2pPr>
    <a:lvl3pPr marL="914400" algn="l" rtl="0" fontAlgn="base">
      <a:spcBef>
        <a:spcPct val="20000"/>
      </a:spcBef>
      <a:spcAft>
        <a:spcPct val="0"/>
      </a:spcAft>
      <a:buClr>
        <a:schemeClr val="hlink"/>
      </a:buClr>
      <a:buSzPct val="70000"/>
      <a:buFont typeface="Wingdings" pitchFamily="2" charset="2"/>
      <a:buChar char="n"/>
      <a:defRPr sz="3200" b="1" kern="1200">
        <a:solidFill>
          <a:schemeClr val="tx1"/>
        </a:solidFill>
        <a:effectLst>
          <a:outerShdw blurRad="38100" dist="38100" dir="2700000" algn="tl">
            <a:srgbClr val="000000">
              <a:alpha val="43137"/>
            </a:srgbClr>
          </a:outerShdw>
        </a:effectLst>
        <a:latin typeface="Franklin Gothic Book" pitchFamily="34" charset="0"/>
        <a:ea typeface="+mn-ea"/>
        <a:cs typeface="+mn-cs"/>
      </a:defRPr>
    </a:lvl3pPr>
    <a:lvl4pPr marL="1371600" algn="l" rtl="0" fontAlgn="base">
      <a:spcBef>
        <a:spcPct val="20000"/>
      </a:spcBef>
      <a:spcAft>
        <a:spcPct val="0"/>
      </a:spcAft>
      <a:buClr>
        <a:schemeClr val="hlink"/>
      </a:buClr>
      <a:buSzPct val="70000"/>
      <a:buFont typeface="Wingdings" pitchFamily="2" charset="2"/>
      <a:buChar char="n"/>
      <a:defRPr sz="3200" b="1" kern="1200">
        <a:solidFill>
          <a:schemeClr val="tx1"/>
        </a:solidFill>
        <a:effectLst>
          <a:outerShdw blurRad="38100" dist="38100" dir="2700000" algn="tl">
            <a:srgbClr val="000000">
              <a:alpha val="43137"/>
            </a:srgbClr>
          </a:outerShdw>
        </a:effectLst>
        <a:latin typeface="Franklin Gothic Book" pitchFamily="34" charset="0"/>
        <a:ea typeface="+mn-ea"/>
        <a:cs typeface="+mn-cs"/>
      </a:defRPr>
    </a:lvl4pPr>
    <a:lvl5pPr marL="1828800" algn="l" rtl="0" fontAlgn="base">
      <a:spcBef>
        <a:spcPct val="20000"/>
      </a:spcBef>
      <a:spcAft>
        <a:spcPct val="0"/>
      </a:spcAft>
      <a:buClr>
        <a:schemeClr val="hlink"/>
      </a:buClr>
      <a:buSzPct val="70000"/>
      <a:buFont typeface="Wingdings" pitchFamily="2" charset="2"/>
      <a:buChar char="n"/>
      <a:defRPr sz="3200" b="1" kern="1200">
        <a:solidFill>
          <a:schemeClr val="tx1"/>
        </a:solidFill>
        <a:effectLst>
          <a:outerShdw blurRad="38100" dist="38100" dir="2700000" algn="tl">
            <a:srgbClr val="000000">
              <a:alpha val="43137"/>
            </a:srgbClr>
          </a:outerShdw>
        </a:effectLst>
        <a:latin typeface="Franklin Gothic Book" pitchFamily="34" charset="0"/>
        <a:ea typeface="+mn-ea"/>
        <a:cs typeface="+mn-cs"/>
      </a:defRPr>
    </a:lvl5pPr>
    <a:lvl6pPr marL="2286000" algn="l" defTabSz="914400" rtl="0" eaLnBrk="1" latinLnBrk="0" hangingPunct="1">
      <a:defRPr sz="3200" b="1" kern="1200">
        <a:solidFill>
          <a:schemeClr val="tx1"/>
        </a:solidFill>
        <a:effectLst>
          <a:outerShdw blurRad="38100" dist="38100" dir="2700000" algn="tl">
            <a:srgbClr val="000000">
              <a:alpha val="43137"/>
            </a:srgbClr>
          </a:outerShdw>
        </a:effectLst>
        <a:latin typeface="Franklin Gothic Book" pitchFamily="34" charset="0"/>
        <a:ea typeface="+mn-ea"/>
        <a:cs typeface="+mn-cs"/>
      </a:defRPr>
    </a:lvl6pPr>
    <a:lvl7pPr marL="2743200" algn="l" defTabSz="914400" rtl="0" eaLnBrk="1" latinLnBrk="0" hangingPunct="1">
      <a:defRPr sz="3200" b="1" kern="1200">
        <a:solidFill>
          <a:schemeClr val="tx1"/>
        </a:solidFill>
        <a:effectLst>
          <a:outerShdw blurRad="38100" dist="38100" dir="2700000" algn="tl">
            <a:srgbClr val="000000">
              <a:alpha val="43137"/>
            </a:srgbClr>
          </a:outerShdw>
        </a:effectLst>
        <a:latin typeface="Franklin Gothic Book" pitchFamily="34" charset="0"/>
        <a:ea typeface="+mn-ea"/>
        <a:cs typeface="+mn-cs"/>
      </a:defRPr>
    </a:lvl7pPr>
    <a:lvl8pPr marL="3200400" algn="l" defTabSz="914400" rtl="0" eaLnBrk="1" latinLnBrk="0" hangingPunct="1">
      <a:defRPr sz="3200" b="1" kern="1200">
        <a:solidFill>
          <a:schemeClr val="tx1"/>
        </a:solidFill>
        <a:effectLst>
          <a:outerShdw blurRad="38100" dist="38100" dir="2700000" algn="tl">
            <a:srgbClr val="000000">
              <a:alpha val="43137"/>
            </a:srgbClr>
          </a:outerShdw>
        </a:effectLst>
        <a:latin typeface="Franklin Gothic Book" pitchFamily="34" charset="0"/>
        <a:ea typeface="+mn-ea"/>
        <a:cs typeface="+mn-cs"/>
      </a:defRPr>
    </a:lvl8pPr>
    <a:lvl9pPr marL="3657600" algn="l" defTabSz="914400" rtl="0" eaLnBrk="1" latinLnBrk="0" hangingPunct="1">
      <a:defRPr sz="3200" b="1" kern="1200">
        <a:solidFill>
          <a:schemeClr val="tx1"/>
        </a:solidFill>
        <a:effectLst>
          <a:outerShdw blurRad="38100" dist="38100" dir="2700000" algn="tl">
            <a:srgbClr val="000000">
              <a:alpha val="43137"/>
            </a:srgbClr>
          </a:outerShdw>
        </a:effectLst>
        <a:latin typeface="Franklin Gothic Book"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D4D4D"/>
    <a:srgbClr val="808080"/>
    <a:srgbClr val="3B5998"/>
    <a:srgbClr val="D8DFEA"/>
    <a:srgbClr val="EAEAEA"/>
    <a:srgbClr val="00679A"/>
    <a:srgbClr val="3333FF"/>
    <a:srgbClr val="FF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480" autoAdjust="0"/>
    <p:restoredTop sz="69194" autoAdjust="0"/>
  </p:normalViewPr>
  <p:slideViewPr>
    <p:cSldViewPr snapToGrid="0">
      <p:cViewPr>
        <p:scale>
          <a:sx n="66" d="100"/>
          <a:sy n="66" d="100"/>
        </p:scale>
        <p:origin x="-1020" y="-3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032"/>
    </p:cViewPr>
  </p:sorterViewPr>
  <p:notesViewPr>
    <p:cSldViewPr snapToGrid="0">
      <p:cViewPr varScale="1">
        <p:scale>
          <a:sx n="60" d="100"/>
          <a:sy n="60" d="100"/>
        </p:scale>
        <p:origin x="-2268" y="-90"/>
      </p:cViewPr>
      <p:guideLst>
        <p:guide orient="horz" pos="2851"/>
        <p:guide pos="2229"/>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5.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52596"/>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sz="quarter" idx="1"/>
          </p:nvPr>
        </p:nvSpPr>
        <p:spPr>
          <a:xfrm>
            <a:off x="4008705" y="0"/>
            <a:ext cx="3066733" cy="452596"/>
          </a:xfrm>
          <a:prstGeom prst="rect">
            <a:avLst/>
          </a:prstGeom>
        </p:spPr>
        <p:txBody>
          <a:bodyPr vert="horz" lIns="91440" tIns="45720" rIns="91440" bIns="45720" rtlCol="0"/>
          <a:lstStyle>
            <a:lvl1pPr algn="r">
              <a:defRPr sz="1200"/>
            </a:lvl1pPr>
          </a:lstStyle>
          <a:p>
            <a:fld id="{BBE72740-0358-4DB3-8A39-D1761C74D188}" type="datetimeFigureOut">
              <a:rPr lang="en-US" smtClean="0"/>
              <a:pPr/>
              <a:t>6/12/2009</a:t>
            </a:fld>
            <a:endParaRPr lang="en-CA"/>
          </a:p>
        </p:txBody>
      </p:sp>
      <p:sp>
        <p:nvSpPr>
          <p:cNvPr id="4" name="Footer Placeholder 3"/>
          <p:cNvSpPr>
            <a:spLocks noGrp="1"/>
          </p:cNvSpPr>
          <p:nvPr>
            <p:ph type="ftr" sz="quarter" idx="2"/>
          </p:nvPr>
        </p:nvSpPr>
        <p:spPr>
          <a:xfrm>
            <a:off x="0" y="8597758"/>
            <a:ext cx="3066733" cy="452596"/>
          </a:xfrm>
          <a:prstGeom prst="rect">
            <a:avLst/>
          </a:prstGeom>
        </p:spPr>
        <p:txBody>
          <a:bodyPr vert="horz" lIns="91440" tIns="45720" rIns="91440" bIns="45720" rtlCol="0" anchor="b"/>
          <a:lstStyle>
            <a:lvl1pPr algn="l">
              <a:defRPr sz="1200"/>
            </a:lvl1pPr>
          </a:lstStyle>
          <a:p>
            <a:endParaRPr lang="en-CA"/>
          </a:p>
        </p:txBody>
      </p:sp>
      <p:sp>
        <p:nvSpPr>
          <p:cNvPr id="5" name="Slide Number Placeholder 4"/>
          <p:cNvSpPr>
            <a:spLocks noGrp="1"/>
          </p:cNvSpPr>
          <p:nvPr>
            <p:ph type="sldNum" sz="quarter" idx="3"/>
          </p:nvPr>
        </p:nvSpPr>
        <p:spPr>
          <a:xfrm>
            <a:off x="4008705" y="8597758"/>
            <a:ext cx="3066733" cy="452596"/>
          </a:xfrm>
          <a:prstGeom prst="rect">
            <a:avLst/>
          </a:prstGeom>
        </p:spPr>
        <p:txBody>
          <a:bodyPr vert="horz" lIns="91440" tIns="45720" rIns="91440" bIns="45720" rtlCol="0" anchor="b"/>
          <a:lstStyle>
            <a:lvl1pPr algn="r">
              <a:defRPr sz="1200"/>
            </a:lvl1pPr>
          </a:lstStyle>
          <a:p>
            <a:fld id="{E617EE22-677F-4FF1-9384-C0FE820083B0}" type="slidenum">
              <a:rPr lang="en-CA" smtClean="0"/>
              <a:pPr/>
              <a:t>‹#›</a:t>
            </a:fld>
            <a:endParaRPr lang="en-CA"/>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66733" cy="45259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buClrTx/>
              <a:buSzTx/>
              <a:buFontTx/>
              <a:buNone/>
              <a:defRPr sz="1200" b="0">
                <a:effectLst/>
                <a:latin typeface="Arial" charset="0"/>
              </a:defRPr>
            </a:lvl1pPr>
          </a:lstStyle>
          <a:p>
            <a:endParaRPr lang="en-US"/>
          </a:p>
        </p:txBody>
      </p:sp>
      <p:sp>
        <p:nvSpPr>
          <p:cNvPr id="3075" name="Rectangle 3"/>
          <p:cNvSpPr>
            <a:spLocks noGrp="1" noChangeArrowheads="1"/>
          </p:cNvSpPr>
          <p:nvPr>
            <p:ph type="dt" idx="1"/>
          </p:nvPr>
        </p:nvSpPr>
        <p:spPr bwMode="auto">
          <a:xfrm>
            <a:off x="4008705" y="0"/>
            <a:ext cx="3066733" cy="45259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buClrTx/>
              <a:buSzTx/>
              <a:buFontTx/>
              <a:buNone/>
              <a:defRPr sz="1200" b="0">
                <a:effectLst/>
                <a:latin typeface="Arial" charset="0"/>
              </a:defRPr>
            </a:lvl1pPr>
          </a:lstStyle>
          <a:p>
            <a:endParaRPr lang="en-US"/>
          </a:p>
        </p:txBody>
      </p:sp>
      <p:sp>
        <p:nvSpPr>
          <p:cNvPr id="3076" name="Rectangle 4"/>
          <p:cNvSpPr>
            <a:spLocks noGrp="1" noRot="1" noChangeAspect="1" noChangeArrowheads="1" noTextEdit="1"/>
          </p:cNvSpPr>
          <p:nvPr>
            <p:ph type="sldImg" idx="2"/>
          </p:nvPr>
        </p:nvSpPr>
        <p:spPr bwMode="auto">
          <a:xfrm>
            <a:off x="1276350" y="679450"/>
            <a:ext cx="4524375" cy="3394075"/>
          </a:xfrm>
          <a:prstGeom prst="rect">
            <a:avLst/>
          </a:prstGeom>
          <a:noFill/>
          <a:ln w="9525">
            <a:solidFill>
              <a:srgbClr val="000000"/>
            </a:solidFill>
            <a:miter lim="800000"/>
            <a:headEnd/>
            <a:tailEnd/>
          </a:ln>
          <a:effectLst/>
        </p:spPr>
      </p:sp>
      <p:sp>
        <p:nvSpPr>
          <p:cNvPr id="3077" name="Rectangle 5"/>
          <p:cNvSpPr>
            <a:spLocks noGrp="1" noChangeArrowheads="1"/>
          </p:cNvSpPr>
          <p:nvPr>
            <p:ph type="body" sz="quarter" idx="3"/>
          </p:nvPr>
        </p:nvSpPr>
        <p:spPr bwMode="auto">
          <a:xfrm>
            <a:off x="707708" y="4299665"/>
            <a:ext cx="5661660" cy="407336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078" name="Rectangle 6"/>
          <p:cNvSpPr>
            <a:spLocks noGrp="1" noChangeArrowheads="1"/>
          </p:cNvSpPr>
          <p:nvPr>
            <p:ph type="ftr" sz="quarter" idx="4"/>
          </p:nvPr>
        </p:nvSpPr>
        <p:spPr bwMode="auto">
          <a:xfrm>
            <a:off x="0" y="8597758"/>
            <a:ext cx="3066733" cy="452596"/>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spcBef>
                <a:spcPct val="0"/>
              </a:spcBef>
              <a:buClrTx/>
              <a:buSzTx/>
              <a:buFontTx/>
              <a:buNone/>
              <a:defRPr sz="1200" b="0">
                <a:effectLst/>
                <a:latin typeface="Arial" charset="0"/>
              </a:defRPr>
            </a:lvl1pPr>
          </a:lstStyle>
          <a:p>
            <a:endParaRPr lang="en-US"/>
          </a:p>
        </p:txBody>
      </p:sp>
      <p:sp>
        <p:nvSpPr>
          <p:cNvPr id="3079" name="Rectangle 7"/>
          <p:cNvSpPr>
            <a:spLocks noGrp="1" noChangeArrowheads="1"/>
          </p:cNvSpPr>
          <p:nvPr>
            <p:ph type="sldNum" sz="quarter" idx="5"/>
          </p:nvPr>
        </p:nvSpPr>
        <p:spPr bwMode="auto">
          <a:xfrm>
            <a:off x="4008705" y="8597758"/>
            <a:ext cx="3066733" cy="452596"/>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spcBef>
                <a:spcPct val="0"/>
              </a:spcBef>
              <a:buClrTx/>
              <a:buSzTx/>
              <a:buFontTx/>
              <a:buNone/>
              <a:defRPr sz="1200" b="0">
                <a:effectLst/>
                <a:latin typeface="Arial" charset="0"/>
              </a:defRPr>
            </a:lvl1pPr>
          </a:lstStyle>
          <a:p>
            <a:fld id="{5D2DD5C6-E141-48D4-B544-D4FC9A4011B7}"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books.google.ca/books?q=inpublisher:%22Eburon+Uitgeverij+B.V.%22&amp;source=gbs_summary_r"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85690" y="4299665"/>
            <a:ext cx="5905696" cy="4073366"/>
          </a:xfrm>
        </p:spPr>
        <p:txBody>
          <a:bodyPr>
            <a:normAutofit/>
          </a:bodyPr>
          <a:lstStyle/>
          <a:p>
            <a:r>
              <a:rPr lang="en-CA" sz="2000" dirty="0" smtClean="0"/>
              <a:t>This</a:t>
            </a:r>
            <a:r>
              <a:rPr lang="en-CA" sz="2000" baseline="0" dirty="0" smtClean="0"/>
              <a:t> talk is about the first 200 years of networked communication</a:t>
            </a:r>
          </a:p>
          <a:p>
            <a:r>
              <a:rPr lang="en-CA" sz="2000" baseline="0" dirty="0" smtClean="0"/>
              <a:t>Because this is fascinating</a:t>
            </a:r>
            <a:r>
              <a:rPr lang="en-CA" sz="2000" dirty="0" smtClean="0"/>
              <a:t> to me, </a:t>
            </a:r>
            <a:r>
              <a:rPr lang="en-CA" sz="2000" baseline="0" dirty="0" smtClean="0"/>
              <a:t>and talks to the long standing drive of people to communicate, for many different reasons! </a:t>
            </a:r>
          </a:p>
          <a:p>
            <a:r>
              <a:rPr lang="en-CA" sz="2000" dirty="0" smtClean="0"/>
              <a:t>So although it sounds like a set of boring technical facts i</a:t>
            </a:r>
            <a:r>
              <a:rPr lang="en-CA" sz="2000" baseline="0" dirty="0" smtClean="0"/>
              <a:t>t really a story of people, and of how technology</a:t>
            </a:r>
            <a:r>
              <a:rPr lang="en-CA" sz="2000" dirty="0" smtClean="0"/>
              <a:t> is one key attribute of our own social evolution. </a:t>
            </a:r>
            <a:endParaRPr lang="en-CA" sz="2000" dirty="0"/>
          </a:p>
        </p:txBody>
      </p:sp>
      <p:sp>
        <p:nvSpPr>
          <p:cNvPr id="4" name="Slide Number Placeholder 3"/>
          <p:cNvSpPr>
            <a:spLocks noGrp="1"/>
          </p:cNvSpPr>
          <p:nvPr>
            <p:ph type="sldNum" sz="quarter" idx="10"/>
          </p:nvPr>
        </p:nvSpPr>
        <p:spPr/>
        <p:txBody>
          <a:bodyPr/>
          <a:lstStyle/>
          <a:p>
            <a:fld id="{5D2DD5C6-E141-48D4-B544-D4FC9A4011B7}"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01958" y="4299664"/>
            <a:ext cx="5873159" cy="4252844"/>
          </a:xfrm>
        </p:spPr>
        <p:txBody>
          <a:bodyPr>
            <a:normAutofit/>
          </a:bodyPr>
          <a:lstStyle/>
          <a:p>
            <a:r>
              <a:rPr lang="en-CA" sz="2000" baseline="0" dirty="0" smtClean="0"/>
              <a:t>So although </a:t>
            </a:r>
            <a:r>
              <a:rPr lang="en-CA" sz="2000" i="1" baseline="0" dirty="0" smtClean="0"/>
              <a:t>technology</a:t>
            </a:r>
            <a:r>
              <a:rPr lang="en-CA" sz="2000" baseline="0" dirty="0" smtClean="0"/>
              <a:t>  is the key theme of this talk, I don’t really want to focus solely on the machinery. </a:t>
            </a:r>
          </a:p>
          <a:p>
            <a:r>
              <a:rPr lang="en-CA" sz="2000" baseline="0" dirty="0" smtClean="0"/>
              <a:t>Instead I want to bring to life the </a:t>
            </a:r>
            <a:r>
              <a:rPr lang="en-CA" sz="2000" i="1" baseline="0" dirty="0" smtClean="0"/>
              <a:t>stories</a:t>
            </a:r>
            <a:r>
              <a:rPr lang="en-CA" sz="2000" baseline="0" dirty="0" smtClean="0"/>
              <a:t>, people and social conditions of this history, and that both led to the </a:t>
            </a:r>
            <a:r>
              <a:rPr lang="en-CA" sz="2000" i="1" baseline="0" dirty="0" smtClean="0"/>
              <a:t>evolution</a:t>
            </a:r>
            <a:r>
              <a:rPr lang="en-CA" sz="2000" baseline="0" dirty="0" smtClean="0"/>
              <a:t> of networking technologies, and resulted from these technologies being put into place.  </a:t>
            </a:r>
          </a:p>
          <a:p>
            <a:r>
              <a:rPr lang="en-CA" sz="2000" baseline="0" dirty="0" smtClean="0"/>
              <a:t>I also want to talk about the </a:t>
            </a:r>
            <a:r>
              <a:rPr lang="en-CA" sz="2000" i="1" baseline="0" dirty="0" smtClean="0"/>
              <a:t>innovation</a:t>
            </a:r>
            <a:r>
              <a:rPr lang="en-CA" sz="2000" baseline="0" dirty="0" smtClean="0"/>
              <a:t>  that happened along the way – and how the technologies themselves have, over time, helped develop the culture of innovation we see today. </a:t>
            </a:r>
            <a:endParaRPr lang="en-CA" sz="2000" dirty="0"/>
          </a:p>
        </p:txBody>
      </p:sp>
      <p:sp>
        <p:nvSpPr>
          <p:cNvPr id="4" name="Slide Number Placeholder 3"/>
          <p:cNvSpPr>
            <a:spLocks noGrp="1"/>
          </p:cNvSpPr>
          <p:nvPr>
            <p:ph type="sldNum" sz="quarter" idx="10"/>
          </p:nvPr>
        </p:nvSpPr>
        <p:spPr/>
        <p:txBody>
          <a:bodyPr/>
          <a:lstStyle/>
          <a:p>
            <a:fld id="{5D2DD5C6-E141-48D4-B544-D4FC9A4011B7}"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EBFC316-563D-48EF-8252-3A3C4C516D31}" type="slidenum">
              <a:rPr lang="en-US"/>
              <a:pPr/>
              <a:t>3</a:t>
            </a:fld>
            <a:endParaRPr lang="en-US"/>
          </a:p>
        </p:txBody>
      </p:sp>
      <p:sp>
        <p:nvSpPr>
          <p:cNvPr id="79874" name="Rectangle 2"/>
          <p:cNvSpPr>
            <a:spLocks noGrp="1" noRot="1" noChangeAspect="1" noChangeArrowheads="1" noTextEdit="1"/>
          </p:cNvSpPr>
          <p:nvPr>
            <p:ph type="sldImg"/>
          </p:nvPr>
        </p:nvSpPr>
        <p:spPr>
          <a:ln/>
        </p:spPr>
      </p:sp>
      <p:sp>
        <p:nvSpPr>
          <p:cNvPr id="79875" name="Rectangle 3"/>
          <p:cNvSpPr>
            <a:spLocks noGrp="1" noChangeArrowheads="1"/>
          </p:cNvSpPr>
          <p:nvPr>
            <p:ph type="body" idx="1"/>
          </p:nvPr>
        </p:nvSpPr>
        <p:spPr/>
        <p:txBody>
          <a:bodyPr/>
          <a:lstStyle/>
          <a:p>
            <a:r>
              <a:rPr lang="en-US" sz="1800" dirty="0" smtClean="0"/>
              <a:t>The</a:t>
            </a:r>
            <a:r>
              <a:rPr lang="en-US" sz="1800" baseline="0" dirty="0" smtClean="0"/>
              <a:t> story long distance communication networks </a:t>
            </a:r>
            <a:r>
              <a:rPr lang="en-US" sz="1800" dirty="0" smtClean="0"/>
              <a:t>goes </a:t>
            </a:r>
            <a:r>
              <a:rPr lang="en-US" sz="1800" dirty="0"/>
              <a:t>back </a:t>
            </a:r>
            <a:r>
              <a:rPr lang="en-US" sz="1800" dirty="0" smtClean="0"/>
              <a:t>over 2000 years, </a:t>
            </a:r>
            <a:r>
              <a:rPr lang="en-US" sz="1800" dirty="0"/>
              <a:t>to </a:t>
            </a:r>
            <a:r>
              <a:rPr lang="en-US" sz="1800" dirty="0" smtClean="0"/>
              <a:t>human and horse relays, pigeons, smoke signal</a:t>
            </a:r>
            <a:r>
              <a:rPr lang="en-US" sz="1800" baseline="0" dirty="0" smtClean="0"/>
              <a:t> and fire beacons, heliographs, hydraulic telegraphs, flags, and likely more.  Indeed, you could easily write a history of humanity from the perspective of our desire to communicate, for an uncountable number of reasons over long distances.</a:t>
            </a:r>
          </a:p>
          <a:p>
            <a:r>
              <a:rPr lang="en-US" sz="1800" dirty="0" smtClean="0"/>
              <a:t>But </a:t>
            </a:r>
            <a:r>
              <a:rPr lang="en-US" sz="1800" dirty="0"/>
              <a:t>here </a:t>
            </a:r>
            <a:r>
              <a:rPr lang="en-US" sz="1800" dirty="0" smtClean="0"/>
              <a:t>I want </a:t>
            </a:r>
            <a:r>
              <a:rPr lang="en-US" sz="1800" dirty="0"/>
              <a:t>to focus on </a:t>
            </a:r>
            <a:r>
              <a:rPr lang="en-US" sz="1800" dirty="0" smtClean="0"/>
              <a:t>the last 200</a:t>
            </a:r>
            <a:r>
              <a:rPr lang="en-US" sz="1800" baseline="0" dirty="0" smtClean="0"/>
              <a:t> or so </a:t>
            </a:r>
            <a:r>
              <a:rPr lang="en-US" sz="1800" dirty="0" smtClean="0"/>
              <a:t> years, on the origins</a:t>
            </a:r>
            <a:r>
              <a:rPr lang="en-US" sz="1800" baseline="0" dirty="0" smtClean="0"/>
              <a:t> of the original data networks that lead directly to the Internet.</a:t>
            </a:r>
            <a:endParaRPr lang="en-US" sz="1800" dirty="0"/>
          </a:p>
          <a:p>
            <a:r>
              <a:rPr lang="en-US" sz="1800" baseline="0" dirty="0" smtClean="0"/>
              <a:t>So our story begins with Claude </a:t>
            </a:r>
            <a:r>
              <a:rPr lang="en-US" sz="1800" baseline="0" dirty="0" err="1" smtClean="0"/>
              <a:t>Chappe</a:t>
            </a:r>
            <a:r>
              <a:rPr lang="en-US" sz="1800" baseline="0" dirty="0" smtClean="0"/>
              <a:t>: born on Christmas day, </a:t>
            </a:r>
            <a:r>
              <a:rPr lang="en-US" sz="1800" b="1" baseline="0" dirty="0" smtClean="0"/>
              <a:t>246</a:t>
            </a:r>
            <a:r>
              <a:rPr lang="en-US" sz="1800" baseline="0" dirty="0" smtClean="0"/>
              <a:t> years ago.  </a:t>
            </a:r>
            <a:endParaRPr lang="en-US" sz="1800" dirty="0" smtClean="0"/>
          </a:p>
          <a:p>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EBFC316-563D-48EF-8252-3A3C4C516D31}" type="slidenum">
              <a:rPr lang="en-US"/>
              <a:pPr/>
              <a:t>4</a:t>
            </a:fld>
            <a:endParaRPr lang="en-US"/>
          </a:p>
        </p:txBody>
      </p:sp>
      <p:sp>
        <p:nvSpPr>
          <p:cNvPr id="79874" name="Rectangle 2"/>
          <p:cNvSpPr>
            <a:spLocks noGrp="1" noRot="1" noChangeAspect="1" noChangeArrowheads="1" noTextEdit="1"/>
          </p:cNvSpPr>
          <p:nvPr>
            <p:ph type="sldImg"/>
          </p:nvPr>
        </p:nvSpPr>
        <p:spPr>
          <a:ln/>
        </p:spPr>
      </p:sp>
      <p:sp>
        <p:nvSpPr>
          <p:cNvPr id="79875" name="Rectangle 3"/>
          <p:cNvSpPr>
            <a:spLocks noGrp="1" noChangeArrowheads="1"/>
          </p:cNvSpPr>
          <p:nvPr>
            <p:ph type="body" idx="1"/>
          </p:nvPr>
        </p:nvSpPr>
        <p:spPr>
          <a:xfrm>
            <a:off x="292844" y="4299665"/>
            <a:ext cx="6491387" cy="4073366"/>
          </a:xfrm>
        </p:spPr>
        <p:txBody>
          <a:bodyPr/>
          <a:lstStyle/>
          <a:p>
            <a:r>
              <a:rPr lang="en-US" sz="1600" dirty="0" smtClean="0"/>
              <a:t>Claude was </a:t>
            </a:r>
            <a:r>
              <a:rPr lang="en-US" sz="1600" baseline="0" dirty="0" smtClean="0"/>
              <a:t>t</a:t>
            </a:r>
            <a:r>
              <a:rPr lang="en-US" sz="1600" dirty="0" smtClean="0"/>
              <a:t>he second of eight children,</a:t>
            </a:r>
            <a:r>
              <a:rPr lang="en-US" sz="1600" baseline="0" dirty="0" smtClean="0"/>
              <a:t> born in the small town of </a:t>
            </a:r>
            <a:r>
              <a:rPr lang="en-US" sz="1600" baseline="0" dirty="0" err="1" smtClean="0"/>
              <a:t>Brûlon</a:t>
            </a:r>
            <a:r>
              <a:rPr lang="en-US" sz="1600" baseline="0" dirty="0" smtClean="0"/>
              <a:t>, about 200km southwest of Paris in the region today known as Sarthe, Pays-de-la-Loire.  </a:t>
            </a:r>
          </a:p>
          <a:p>
            <a:r>
              <a:rPr lang="en-US" sz="1600" baseline="0" dirty="0" smtClean="0"/>
              <a:t>Claude was born</a:t>
            </a:r>
            <a:r>
              <a:rPr lang="en-US" sz="1600" dirty="0" smtClean="0"/>
              <a:t> into a Baronial </a:t>
            </a:r>
            <a:r>
              <a:rPr lang="en-US" sz="1600" baseline="0" dirty="0" smtClean="0"/>
              <a:t>family of modest wealth and, as was typical at the time and given his family’s circumstances, Claude was </a:t>
            </a:r>
            <a:r>
              <a:rPr lang="en-CA" sz="1600" baseline="0" dirty="0" smtClean="0"/>
              <a:t>“</a:t>
            </a:r>
            <a:r>
              <a:rPr lang="en-US" sz="1600" baseline="0" dirty="0" smtClean="0"/>
              <a:t>raised for the church”, graduating from the Seminary in 1783. During his schooling Claude demonstrated both a strong interest and aptitude in physics and the physical sciences. </a:t>
            </a:r>
          </a:p>
          <a:p>
            <a:r>
              <a:rPr lang="en-US" sz="1600" baseline="0" dirty="0" smtClean="0"/>
              <a:t>Upon graduation he took up two paid positions (</a:t>
            </a:r>
            <a:r>
              <a:rPr lang="en-US" sz="1600" b="1" baseline="0" dirty="0" smtClean="0"/>
              <a:t>benefices</a:t>
            </a:r>
            <a:r>
              <a:rPr lang="en-US" sz="1600" baseline="0" dirty="0" smtClean="0"/>
              <a:t>) in local parishes, and settled into a stable life. He still retained his interest in physics, performing experiments on his own and with colleagues, and joining  a prestigious physics society (</a:t>
            </a:r>
            <a:r>
              <a:rPr lang="en-US" sz="1600" baseline="0" dirty="0" err="1" smtClean="0"/>
              <a:t>Societé</a:t>
            </a:r>
            <a:r>
              <a:rPr lang="en-US" sz="1600" baseline="0" dirty="0" smtClean="0"/>
              <a:t> </a:t>
            </a:r>
            <a:r>
              <a:rPr lang="en-US" sz="1600" baseline="0" dirty="0" err="1" smtClean="0"/>
              <a:t>Philomatique</a:t>
            </a:r>
            <a:r>
              <a:rPr lang="en-US" sz="1600" baseline="0" dirty="0" smtClean="0"/>
              <a:t>) in Paris.  For those who know physicists, </a:t>
            </a:r>
            <a:r>
              <a:rPr lang="en-US" sz="1600" baseline="0" dirty="0" err="1" smtClean="0"/>
              <a:t>Chappe</a:t>
            </a:r>
            <a:r>
              <a:rPr lang="en-US" sz="1600" baseline="0" dirty="0" smtClean="0"/>
              <a:t> was a member of the same society as Lavoisier, Laplace, Gay-Lussac, </a:t>
            </a:r>
            <a:r>
              <a:rPr lang="en-US" sz="1600" baseline="0" dirty="0" err="1" smtClean="0"/>
              <a:t>Ampère</a:t>
            </a:r>
            <a:r>
              <a:rPr lang="en-US" sz="1600" baseline="0" dirty="0" smtClean="0"/>
              <a:t>, Cauchy, Fresnel, Pasteur, H. Becquerel, De Broglie, and Joliot. </a:t>
            </a:r>
          </a:p>
          <a:p>
            <a:r>
              <a:rPr lang="en-US" sz="1600" baseline="0" dirty="0" smtClean="0"/>
              <a:t>Claude is not so well known as them. But for Claude, life was good.</a:t>
            </a:r>
          </a:p>
          <a:p>
            <a:r>
              <a:rPr lang="en-US" baseline="0" dirty="0" smtClean="0"/>
              <a:t>Graphic:  http://en.wikipedia.org/wiki/File:Claude_Chappe.jpg</a:t>
            </a:r>
            <a:endParaRPr lang="en-US" dirty="0" smtClean="0"/>
          </a:p>
          <a:p>
            <a:endParaRPr lang="en-US" sz="1400" dirty="0" smtClean="0"/>
          </a:p>
          <a:p>
            <a:endParaRPr lang="en-US" sz="1400"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EBFC316-563D-48EF-8252-3A3C4C516D31}" type="slidenum">
              <a:rPr lang="en-US"/>
              <a:pPr/>
              <a:t>5</a:t>
            </a:fld>
            <a:endParaRPr lang="en-US"/>
          </a:p>
        </p:txBody>
      </p:sp>
      <p:sp>
        <p:nvSpPr>
          <p:cNvPr id="79874" name="Rectangle 2"/>
          <p:cNvSpPr>
            <a:spLocks noGrp="1" noRot="1" noChangeAspect="1" noChangeArrowheads="1" noTextEdit="1"/>
          </p:cNvSpPr>
          <p:nvPr>
            <p:ph type="sldImg"/>
          </p:nvPr>
        </p:nvSpPr>
        <p:spPr>
          <a:ln/>
        </p:spPr>
      </p:sp>
      <p:sp>
        <p:nvSpPr>
          <p:cNvPr id="79875" name="Rectangle 3"/>
          <p:cNvSpPr>
            <a:spLocks noGrp="1" noChangeArrowheads="1"/>
          </p:cNvSpPr>
          <p:nvPr>
            <p:ph type="body" idx="1"/>
          </p:nvPr>
        </p:nvSpPr>
        <p:spPr/>
        <p:txBody>
          <a:bodyPr/>
          <a:lstStyle/>
          <a:p>
            <a:pPr>
              <a:spcBef>
                <a:spcPts val="0"/>
              </a:spcBef>
            </a:pPr>
            <a:r>
              <a:rPr lang="en-US" dirty="0" smtClean="0"/>
              <a:t>But</a:t>
            </a:r>
            <a:r>
              <a:rPr lang="en-US" baseline="0" dirty="0" smtClean="0"/>
              <a:t> things changed in 1789. </a:t>
            </a:r>
          </a:p>
          <a:p>
            <a:pPr>
              <a:spcBef>
                <a:spcPts val="0"/>
              </a:spcBef>
            </a:pPr>
            <a:endParaRPr lang="en-US" baseline="0" dirty="0" smtClean="0"/>
          </a:p>
          <a:p>
            <a:pPr>
              <a:spcBef>
                <a:spcPts val="0"/>
              </a:spcBef>
            </a:pPr>
            <a:r>
              <a:rPr lang="en-US" baseline="0" dirty="0" smtClean="0"/>
              <a:t>Footnotes and references  &amp; Sources</a:t>
            </a:r>
          </a:p>
          <a:p>
            <a:pPr>
              <a:spcBef>
                <a:spcPts val="0"/>
              </a:spcBef>
            </a:pPr>
            <a:r>
              <a:rPr lang="en-US" dirty="0" smtClean="0"/>
              <a:t>http://people.seas.harvard.edu/~jones/cscie129/papers/Early_History_of_Data_Networks/Chapter_2.pdf</a:t>
            </a:r>
            <a:endParaRPr lang="en-US" baseline="0" dirty="0" smtClean="0"/>
          </a:p>
          <a:p>
            <a:pPr>
              <a:spcBef>
                <a:spcPts val="0"/>
              </a:spcBef>
            </a:pPr>
            <a:r>
              <a:rPr lang="en-US" baseline="0" dirty="0" smtClean="0"/>
              <a:t>http://openlearn.open.ac.uk/mod/resource/view.php?id=170049</a:t>
            </a:r>
          </a:p>
          <a:p>
            <a:pPr>
              <a:spcBef>
                <a:spcPts val="0"/>
              </a:spcBef>
            </a:pPr>
            <a:r>
              <a:rPr lang="en-US" baseline="0" dirty="0" smtClean="0"/>
              <a:t>http://en.wikipedia.org/wiki/Telegraphy</a:t>
            </a:r>
          </a:p>
          <a:p>
            <a:pPr>
              <a:spcBef>
                <a:spcPts val="0"/>
              </a:spcBef>
            </a:pPr>
            <a:r>
              <a:rPr lang="en-US" i="1" baseline="0" dirty="0" smtClean="0"/>
              <a:t>The Early History of Data Networks</a:t>
            </a:r>
            <a:r>
              <a:rPr lang="en-US" baseline="0" dirty="0" smtClean="0"/>
              <a:t>, </a:t>
            </a:r>
            <a:r>
              <a:rPr lang="en-CA" i="0" dirty="0" smtClean="0"/>
              <a:t>Gerard J </a:t>
            </a:r>
            <a:r>
              <a:rPr lang="en-CA" i="0" dirty="0" err="1" smtClean="0"/>
              <a:t>Holzmann</a:t>
            </a:r>
            <a:r>
              <a:rPr lang="en-CA" dirty="0" smtClean="0"/>
              <a:t> and </a:t>
            </a:r>
            <a:r>
              <a:rPr lang="en-CA" i="0" dirty="0" err="1" smtClean="0"/>
              <a:t>Björn</a:t>
            </a:r>
            <a:r>
              <a:rPr lang="en-CA" i="0" dirty="0" smtClean="0"/>
              <a:t> </a:t>
            </a:r>
            <a:r>
              <a:rPr lang="en-CA" i="0" dirty="0" err="1" smtClean="0"/>
              <a:t>Pehrson</a:t>
            </a:r>
            <a:r>
              <a:rPr lang="en-US" i="0" baseline="0" dirty="0" smtClean="0"/>
              <a:t>, Wiley, 1994  (Chapter 2).</a:t>
            </a:r>
            <a:r>
              <a:rPr lang="en-US" baseline="0" dirty="0" smtClean="0"/>
              <a:t>   http://people.seas.harvard.edu/~jones/cscie129/papers/Early_History_of_Data_Networks/Chapter_2.pdf</a:t>
            </a:r>
          </a:p>
          <a:p>
            <a:pPr>
              <a:spcBef>
                <a:spcPts val="0"/>
              </a:spcBef>
            </a:pPr>
            <a:r>
              <a:rPr lang="en-US" baseline="0" dirty="0" smtClean="0"/>
              <a:t>http://science.jrank.org/pages/6720/Telegraph.html</a:t>
            </a:r>
          </a:p>
          <a:p>
            <a:pPr>
              <a:spcBef>
                <a:spcPts val="0"/>
              </a:spcBef>
            </a:pPr>
            <a:r>
              <a:rPr lang="en-US" dirty="0" smtClean="0"/>
              <a:t>http://chappe.ec-lyon.fr/</a:t>
            </a:r>
          </a:p>
          <a:p>
            <a:pPr>
              <a:spcBef>
                <a:spcPts val="0"/>
              </a:spcBef>
            </a:pPr>
            <a:r>
              <a:rPr lang="en-US" dirty="0" smtClean="0"/>
              <a:t> http://www.bookrags.com/research/semaphore-woi/</a:t>
            </a:r>
          </a:p>
          <a:p>
            <a:pPr>
              <a:spcBef>
                <a:spcPts val="0"/>
              </a:spcBef>
            </a:pPr>
            <a:endParaRPr lang="en-US" dirty="0" smtClean="0"/>
          </a:p>
          <a:p>
            <a:pPr>
              <a:spcBef>
                <a:spcPts val="0"/>
              </a:spcBef>
            </a:pPr>
            <a:endParaRPr lang="en-US" baseline="0" dirty="0" smtClean="0"/>
          </a:p>
          <a:p>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EBFC316-563D-48EF-8252-3A3C4C516D31}" type="slidenum">
              <a:rPr lang="en-US"/>
              <a:pPr/>
              <a:t>6</a:t>
            </a:fld>
            <a:endParaRPr lang="en-US"/>
          </a:p>
        </p:txBody>
      </p:sp>
      <p:sp>
        <p:nvSpPr>
          <p:cNvPr id="79874" name="Rectangle 2"/>
          <p:cNvSpPr>
            <a:spLocks noGrp="1" noRot="1" noChangeAspect="1" noChangeArrowheads="1" noTextEdit="1"/>
          </p:cNvSpPr>
          <p:nvPr>
            <p:ph type="sldImg"/>
          </p:nvPr>
        </p:nvSpPr>
        <p:spPr>
          <a:ln/>
        </p:spPr>
      </p:sp>
      <p:sp>
        <p:nvSpPr>
          <p:cNvPr id="79875" name="Rectangle 3"/>
          <p:cNvSpPr>
            <a:spLocks noGrp="1" noChangeArrowheads="1"/>
          </p:cNvSpPr>
          <p:nvPr>
            <p:ph type="body" idx="1"/>
          </p:nvPr>
        </p:nvSpPr>
        <p:spPr>
          <a:xfrm>
            <a:off x="341652" y="4299665"/>
            <a:ext cx="6393771" cy="4073366"/>
          </a:xfrm>
        </p:spPr>
        <p:txBody>
          <a:bodyPr/>
          <a:lstStyle/>
          <a:p>
            <a:r>
              <a:rPr lang="en-US" sz="1400" dirty="0" smtClean="0"/>
              <a:t>The revolution had widespread impact across France,</a:t>
            </a:r>
            <a:r>
              <a:rPr lang="en-US" sz="1400" baseline="0" dirty="0" smtClean="0"/>
              <a:t> and Europe</a:t>
            </a:r>
            <a:r>
              <a:rPr lang="en-US" sz="1400" dirty="0" smtClean="0"/>
              <a:t>.  Notable for Claude was the impact  on the Catholic church --  Claude lost his paid positions in November. His brothers also lost their religious and civil service jobs,  and they reunited at home, to figure</a:t>
            </a:r>
            <a:r>
              <a:rPr lang="en-US" sz="1400" baseline="0" dirty="0" smtClean="0"/>
              <a:t> out what to do</a:t>
            </a:r>
            <a:r>
              <a:rPr lang="en-US" sz="1400" dirty="0" smtClean="0"/>
              <a:t>.  </a:t>
            </a:r>
          </a:p>
          <a:p>
            <a:r>
              <a:rPr lang="en-US" sz="1400" dirty="0" smtClean="0"/>
              <a:t>They decided to work together on developing a mechanism for communicating messages across long distances, which they could sell to the government . </a:t>
            </a:r>
            <a:endParaRPr lang="en-US" sz="1400" baseline="0" dirty="0" smtClean="0"/>
          </a:p>
          <a:p>
            <a:r>
              <a:rPr lang="en-US" sz="1400" baseline="0" dirty="0" smtClean="0"/>
              <a:t>This was not a surprising goal: the idea had been around for quite some time, and others were interested – and indeed had attempted – this same task. But the brothers felt that, with Claude’s scientific skill and expertise (he had a reputation for drive and perfection), and with their connections to the government, they were well positioned to succeed. </a:t>
            </a:r>
          </a:p>
          <a:p>
            <a:pPr marL="0" marR="0" indent="0" algn="l" defTabSz="914400" rtl="0" eaLnBrk="1" fontAlgn="base" latinLnBrk="0" hangingPunct="1">
              <a:lnSpc>
                <a:spcPct val="100000"/>
              </a:lnSpc>
              <a:spcBef>
                <a:spcPct val="30000"/>
              </a:spcBef>
              <a:spcAft>
                <a:spcPct val="0"/>
              </a:spcAft>
              <a:buClrTx/>
              <a:buSzTx/>
              <a:buFontTx/>
              <a:buNone/>
              <a:tabLst/>
              <a:defRPr/>
            </a:pPr>
            <a:r>
              <a:rPr lang="en-US" sz="1400" baseline="0" dirty="0" smtClean="0"/>
              <a:t>The brother’s set to work in 1990.   </a:t>
            </a:r>
            <a:r>
              <a:rPr lang="en-US" sz="1400" b="1" baseline="0" dirty="0" smtClean="0"/>
              <a:t>ENTREPRENEURS</a:t>
            </a:r>
            <a:r>
              <a:rPr lang="en-US" sz="1400" baseline="0" dirty="0" smtClean="0"/>
              <a:t>!</a:t>
            </a:r>
          </a:p>
          <a:p>
            <a:r>
              <a:rPr lang="en-US" sz="1400" baseline="0" dirty="0" smtClean="0"/>
              <a:t>By way of context, this was </a:t>
            </a:r>
            <a:r>
              <a:rPr lang="en-US" sz="1400" dirty="0" smtClean="0"/>
              <a:t>the beginning of the industrial revolution</a:t>
            </a:r>
            <a:r>
              <a:rPr lang="en-US" sz="1400" baseline="0" dirty="0" smtClean="0"/>
              <a:t>. Ships were sill powered by sail, but James Watt had, only a few years earlier (1769) introduced the steam condenser that led to the true age of steam power.</a:t>
            </a:r>
          </a:p>
          <a:p>
            <a:pPr marL="0" marR="0" indent="0" algn="l" defTabSz="914400" rtl="0" eaLnBrk="1" fontAlgn="base" latinLnBrk="0" hangingPunct="1">
              <a:lnSpc>
                <a:spcPct val="100000"/>
              </a:lnSpc>
              <a:spcBef>
                <a:spcPct val="30000"/>
              </a:spcBef>
              <a:spcAft>
                <a:spcPct val="0"/>
              </a:spcAft>
              <a:buClrTx/>
              <a:buSzTx/>
              <a:buFontTx/>
              <a:buNone/>
              <a:tabLst/>
              <a:defRPr/>
            </a:pPr>
            <a:r>
              <a:rPr lang="en-US" sz="1100" baseline="0" dirty="0" smtClean="0"/>
              <a:t>Painting: The Taking of the Bastille, by Jean-Pierre </a:t>
            </a:r>
            <a:r>
              <a:rPr lang="en-US" sz="1100" baseline="0" dirty="0" err="1" smtClean="0"/>
              <a:t>Houel</a:t>
            </a:r>
            <a:r>
              <a:rPr lang="en-US" sz="1100" baseline="0" dirty="0" smtClean="0"/>
              <a:t>, 1789.  This graphic comes from the </a:t>
            </a:r>
            <a:r>
              <a:rPr lang="en-US" sz="1100" baseline="0" dirty="0" err="1" smtClean="0"/>
              <a:t>wikimedia</a:t>
            </a:r>
            <a:r>
              <a:rPr lang="en-US" sz="1100" baseline="0" dirty="0" smtClean="0"/>
              <a:t> commons: http://en.wikipedia.org/wiki/File:Prise_de_la_Bastille.jpg</a:t>
            </a:r>
            <a:endParaRPr lang="en-US" sz="1050"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sz="1800" dirty="0" smtClean="0"/>
              <a:t>The brothers completed and demonstrated their first pilot telegraph in 1791, with a short message  sent over a distance of 10km. It was a success, and as a result they received funding to build out the first real telegraph line ... </a:t>
            </a:r>
          </a:p>
          <a:p>
            <a:r>
              <a:rPr lang="en-CA" sz="1800" dirty="0" smtClean="0"/>
              <a:t>Well sort of. It took a couple more years for this to be completed.  A few problems, trying to do this in the midst of a revolution!</a:t>
            </a:r>
            <a:endParaRPr lang="en-CA" sz="1800" dirty="0"/>
          </a:p>
        </p:txBody>
      </p:sp>
      <p:sp>
        <p:nvSpPr>
          <p:cNvPr id="4" name="Slide Number Placeholder 3"/>
          <p:cNvSpPr>
            <a:spLocks noGrp="1"/>
          </p:cNvSpPr>
          <p:nvPr>
            <p:ph type="sldNum" sz="quarter" idx="10"/>
          </p:nvPr>
        </p:nvSpPr>
        <p:spPr/>
        <p:txBody>
          <a:bodyPr/>
          <a:lstStyle/>
          <a:p>
            <a:fld id="{5D2DD5C6-E141-48D4-B544-D4FC9A4011B7}"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EBFC316-563D-48EF-8252-3A3C4C516D31}" type="slidenum">
              <a:rPr lang="en-US"/>
              <a:pPr/>
              <a:t>8</a:t>
            </a:fld>
            <a:endParaRPr lang="en-US"/>
          </a:p>
        </p:txBody>
      </p:sp>
      <p:sp>
        <p:nvSpPr>
          <p:cNvPr id="79874" name="Rectangle 2"/>
          <p:cNvSpPr>
            <a:spLocks noGrp="1" noRot="1" noChangeAspect="1" noChangeArrowheads="1" noTextEdit="1"/>
          </p:cNvSpPr>
          <p:nvPr>
            <p:ph type="sldImg"/>
          </p:nvPr>
        </p:nvSpPr>
        <p:spPr>
          <a:ln/>
        </p:spPr>
      </p:sp>
      <p:sp>
        <p:nvSpPr>
          <p:cNvPr id="79875" name="Rectangle 3"/>
          <p:cNvSpPr>
            <a:spLocks noGrp="1" noChangeArrowheads="1"/>
          </p:cNvSpPr>
          <p:nvPr>
            <p:ph type="body" idx="1"/>
          </p:nvPr>
        </p:nvSpPr>
        <p:spPr/>
        <p:txBody>
          <a:bodyPr/>
          <a:lstStyle/>
          <a:p>
            <a:r>
              <a:rPr lang="en-US" sz="1800" baseline="0" dirty="0" smtClean="0"/>
              <a:t>They did some re-engineering and re-design,</a:t>
            </a:r>
            <a:r>
              <a:rPr lang="en-US" sz="1800" dirty="0" smtClean="0"/>
              <a:t> and the first true telegraph line  was up and running  in 1793,, from Paris to </a:t>
            </a:r>
            <a:r>
              <a:rPr lang="en-US" sz="1800" baseline="0" dirty="0" smtClean="0"/>
              <a:t>Lille, 150km away. </a:t>
            </a:r>
            <a:endParaRPr lang="en-US" sz="1800" dirty="0"/>
          </a:p>
          <a:p>
            <a:endParaRPr lang="en-US" sz="1800"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06729" y="4299664"/>
            <a:ext cx="6263618" cy="4330878"/>
          </a:xfrm>
        </p:spPr>
        <p:txBody>
          <a:bodyPr>
            <a:noAutofit/>
          </a:bodyPr>
          <a:lstStyle/>
          <a:p>
            <a:r>
              <a:rPr lang="en-US" sz="1600" dirty="0" smtClean="0"/>
              <a:t>Here</a:t>
            </a:r>
            <a:r>
              <a:rPr lang="en-US" sz="1600" baseline="0" dirty="0" smtClean="0"/>
              <a:t> is a reconstruction </a:t>
            </a:r>
            <a:r>
              <a:rPr lang="en-US" sz="1600" dirty="0" smtClean="0"/>
              <a:t> </a:t>
            </a:r>
            <a:r>
              <a:rPr lang="en-US" sz="1600" baseline="0" dirty="0" smtClean="0"/>
              <a:t>of a tower, showing the </a:t>
            </a:r>
            <a:r>
              <a:rPr lang="en-CA" sz="1600" baseline="0" dirty="0" smtClean="0"/>
              <a:t>‘semaphore’ vanes. The vanes supported </a:t>
            </a:r>
            <a:r>
              <a:rPr lang="en-CA" sz="1600" b="1" baseline="0" dirty="0" smtClean="0"/>
              <a:t>196</a:t>
            </a:r>
            <a:r>
              <a:rPr lang="en-CA" sz="1600" baseline="0" dirty="0" smtClean="0"/>
              <a:t> positions, each coding for a letter, number or control code (error, retransmit, suspend, shift code book, conflict, priority,  acknowledge, idle, failure, etc.).  </a:t>
            </a:r>
          </a:p>
          <a:p>
            <a:r>
              <a:rPr lang="en-CA" sz="1600" baseline="0" dirty="0" smtClean="0"/>
              <a:t>They used code books to hide/ compress / speed transmission of messages – the code book coded pairs of 92 of the basic symbols – for a total of 8464 coded words and phrases. This helped speed up transmissions, and also helped hide the messages from listeners – provided the code books could be kept secret. </a:t>
            </a:r>
          </a:p>
          <a:p>
            <a:r>
              <a:rPr lang="en-US" sz="1600" b="1" dirty="0" smtClean="0"/>
              <a:t>NAPOLEON</a:t>
            </a:r>
            <a:r>
              <a:rPr lang="en-US" sz="1600" dirty="0" smtClean="0"/>
              <a:t> –  How effective was this system?</a:t>
            </a:r>
            <a:r>
              <a:rPr lang="en-US" sz="1600" baseline="0" dirty="0" smtClean="0"/>
              <a:t> Roughly put, messages could be sent </a:t>
            </a:r>
            <a:r>
              <a:rPr lang="en-US" sz="1600" dirty="0" smtClean="0"/>
              <a:t>90 times faster that by horse</a:t>
            </a:r>
            <a:r>
              <a:rPr lang="en-US" sz="1600" baseline="0" dirty="0" smtClean="0"/>
              <a:t> messenger </a:t>
            </a:r>
            <a:r>
              <a:rPr lang="en-US" sz="1600" dirty="0" smtClean="0"/>
              <a:t>. </a:t>
            </a:r>
            <a:r>
              <a:rPr lang="en-US" sz="1600" baseline="0" dirty="0" smtClean="0"/>
              <a:t>of huge improvement!  </a:t>
            </a:r>
          </a:p>
          <a:p>
            <a:r>
              <a:rPr lang="en-US" sz="1600" baseline="0" dirty="0" smtClean="0"/>
              <a:t>When Napoleon took power in 1799 he quickly saw the benefit of this to both control of France and improved management of the military. Napoleon quickly commissioned large-scale expansion of the network.</a:t>
            </a:r>
            <a:endParaRPr lang="en-US" sz="1600" dirty="0" smtClean="0"/>
          </a:p>
          <a:p>
            <a:endParaRPr lang="en-US" sz="1600" dirty="0" smtClean="0"/>
          </a:p>
          <a:p>
            <a:endParaRPr lang="en-CA" sz="1600" dirty="0"/>
          </a:p>
        </p:txBody>
      </p:sp>
      <p:sp>
        <p:nvSpPr>
          <p:cNvPr id="4" name="Slide Number Placeholder 3"/>
          <p:cNvSpPr>
            <a:spLocks noGrp="1"/>
          </p:cNvSpPr>
          <p:nvPr>
            <p:ph type="sldNum" sz="quarter" idx="10"/>
          </p:nvPr>
        </p:nvSpPr>
        <p:spPr/>
        <p:txBody>
          <a:bodyPr/>
          <a:lstStyle/>
          <a:p>
            <a:fld id="{5D2DD5C6-E141-48D4-B544-D4FC9A4011B7}"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800C0FE-584B-45F8-B8B0-9484BAEF247E}" type="slidenum">
              <a:rPr lang="en-US"/>
              <a:pPr/>
              <a:t>10</a:t>
            </a:fld>
            <a:endParaRPr lang="en-US"/>
          </a:p>
        </p:txBody>
      </p:sp>
      <p:sp>
        <p:nvSpPr>
          <p:cNvPr id="372738" name="Rectangle 2"/>
          <p:cNvSpPr>
            <a:spLocks noGrp="1" noRot="1" noChangeAspect="1" noChangeArrowheads="1" noTextEdit="1"/>
          </p:cNvSpPr>
          <p:nvPr>
            <p:ph type="sldImg"/>
          </p:nvPr>
        </p:nvSpPr>
        <p:spPr>
          <a:ln/>
        </p:spPr>
      </p:sp>
      <p:sp>
        <p:nvSpPr>
          <p:cNvPr id="372739" name="Rectangle 3"/>
          <p:cNvSpPr>
            <a:spLocks noGrp="1" noChangeArrowheads="1"/>
          </p:cNvSpPr>
          <p:nvPr>
            <p:ph type="body" idx="1"/>
          </p:nvPr>
        </p:nvSpPr>
        <p:spPr>
          <a:xfrm>
            <a:off x="390459" y="4299665"/>
            <a:ext cx="6296157" cy="4073366"/>
          </a:xfrm>
        </p:spPr>
        <p:txBody>
          <a:bodyPr/>
          <a:lstStyle/>
          <a:p>
            <a:r>
              <a:rPr lang="en-US" sz="1600" dirty="0" smtClean="0"/>
              <a:t>By the </a:t>
            </a:r>
            <a:r>
              <a:rPr lang="en-US" sz="1600" dirty="0"/>
              <a:t>early 1800’s France was interlaced with telegraphy towers (to help coordinate Napoleon’s military, in </a:t>
            </a:r>
            <a:r>
              <a:rPr lang="en-US" sz="1600" dirty="0" smtClean="0"/>
              <a:t>part).</a:t>
            </a:r>
            <a:r>
              <a:rPr lang="en-US" sz="1600" baseline="0" dirty="0" smtClean="0"/>
              <a:t> Similar networks were built in </a:t>
            </a:r>
            <a:r>
              <a:rPr lang="en-US" sz="1600" dirty="0" smtClean="0"/>
              <a:t>southern England</a:t>
            </a:r>
            <a:r>
              <a:rPr lang="en-US" sz="1600" baseline="0" dirty="0" smtClean="0"/>
              <a:t> and other countries.</a:t>
            </a:r>
            <a:r>
              <a:rPr lang="en-US" sz="1600" dirty="0" smtClean="0"/>
              <a:t> </a:t>
            </a:r>
            <a:r>
              <a:rPr lang="en-US" sz="1600" dirty="0"/>
              <a:t>Still, the network really only consisted of </a:t>
            </a:r>
            <a:r>
              <a:rPr lang="en-US" sz="1600" dirty="0" smtClean="0"/>
              <a:t>dozens </a:t>
            </a:r>
            <a:r>
              <a:rPr lang="en-US" sz="1600" dirty="0"/>
              <a:t>of real ‘stations’ – the rest being just repeater towers that passed the messages on. </a:t>
            </a:r>
            <a:endParaRPr lang="en-US" sz="1600" dirty="0" smtClean="0"/>
          </a:p>
          <a:p>
            <a:r>
              <a:rPr lang="en-US" sz="1600" dirty="0" smtClean="0"/>
              <a:t>Unfortunately, Claude did not live</a:t>
            </a:r>
            <a:r>
              <a:rPr lang="en-US" sz="1600" baseline="0" dirty="0" smtClean="0"/>
              <a:t> to see this success. Suffering from depression, and hounded by many complaints from others that he had stolen their ideas, he committed suicide on</a:t>
            </a:r>
            <a:r>
              <a:rPr lang="en-US" sz="1600" dirty="0" smtClean="0"/>
              <a:t> 23 January, 1805.</a:t>
            </a:r>
            <a:endParaRPr lang="en-US" sz="1600" baseline="0" dirty="0" smtClean="0"/>
          </a:p>
          <a:p>
            <a:r>
              <a:rPr lang="en-US" sz="1600" baseline="0" dirty="0" smtClean="0"/>
              <a:t>His brother’s kept up the work, and build out the huge network that crossed all of France. </a:t>
            </a:r>
            <a:endParaRPr lang="en-US" sz="1600" dirty="0"/>
          </a:p>
          <a:p>
            <a:r>
              <a:rPr lang="en-US" sz="1600" dirty="0" smtClean="0"/>
              <a:t>The </a:t>
            </a:r>
            <a:r>
              <a:rPr lang="en-US" sz="1600" dirty="0"/>
              <a:t>nature of networks management / ownership varied also. France’s network was a government monopoly, while in England there was a largely entrepreneurial approach</a:t>
            </a:r>
            <a:r>
              <a:rPr lang="en-US" sz="1600" dirty="0" smtClean="0"/>
              <a:t>.</a:t>
            </a:r>
            <a:endParaRPr lang="en-US" sz="1600"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88B9C5D-0380-482B-A74C-D2ED55888283}" type="slidenum">
              <a:rPr lang="en-US"/>
              <a:pPr/>
              <a:t>11</a:t>
            </a:fld>
            <a:endParaRPr lang="en-US"/>
          </a:p>
        </p:txBody>
      </p:sp>
      <p:sp>
        <p:nvSpPr>
          <p:cNvPr id="366594" name="Rectangle 2"/>
          <p:cNvSpPr>
            <a:spLocks noGrp="1" noRot="1" noChangeAspect="1" noChangeArrowheads="1" noTextEdit="1"/>
          </p:cNvSpPr>
          <p:nvPr>
            <p:ph type="sldImg"/>
          </p:nvPr>
        </p:nvSpPr>
        <p:spPr>
          <a:ln/>
        </p:spPr>
      </p:sp>
      <p:sp>
        <p:nvSpPr>
          <p:cNvPr id="366595" name="Rectangle 3"/>
          <p:cNvSpPr>
            <a:spLocks noGrp="1" noChangeArrowheads="1"/>
          </p:cNvSpPr>
          <p:nvPr>
            <p:ph type="body" idx="1"/>
          </p:nvPr>
        </p:nvSpPr>
        <p:spPr>
          <a:xfrm>
            <a:off x="422997" y="4299665"/>
            <a:ext cx="6231081" cy="4073366"/>
          </a:xfrm>
        </p:spPr>
        <p:txBody>
          <a:bodyPr/>
          <a:lstStyle/>
          <a:p>
            <a:r>
              <a:rPr lang="en-US" sz="1600" dirty="0"/>
              <a:t>This figure gives a measure of the scale  accomplished in such short order: in just 30 years optical telegraph went from an invention to a cross-continental </a:t>
            </a:r>
            <a:r>
              <a:rPr lang="en-US" sz="1600" dirty="0" smtClean="0"/>
              <a:t>network.</a:t>
            </a:r>
            <a:endParaRPr lang="en-US" sz="1600" dirty="0"/>
          </a:p>
          <a:p>
            <a:r>
              <a:rPr lang="en-US" sz="1600" dirty="0"/>
              <a:t>This quote </a:t>
            </a:r>
            <a:r>
              <a:rPr lang="en-US" sz="1600" dirty="0" smtClean="0"/>
              <a:t>is paraphrased from </a:t>
            </a:r>
            <a:r>
              <a:rPr lang="en-US" sz="1600" dirty="0"/>
              <a:t>an article at the online </a:t>
            </a:r>
            <a:r>
              <a:rPr lang="en-US" sz="1600" dirty="0" err="1"/>
              <a:t>LowTechMagazine</a:t>
            </a:r>
            <a:r>
              <a:rPr lang="en-US" sz="1600" dirty="0"/>
              <a:t> -- http://</a:t>
            </a:r>
            <a:r>
              <a:rPr lang="en-US" sz="1600" dirty="0" smtClean="0"/>
              <a:t>www.lowtechmagazine.com/2007/12/email-in-the-18.html</a:t>
            </a:r>
          </a:p>
          <a:p>
            <a:r>
              <a:rPr lang="en-US" sz="1600" dirty="0" smtClean="0"/>
              <a:t>Alexander </a:t>
            </a:r>
            <a:r>
              <a:rPr lang="en-US" sz="1600" dirty="0" err="1" smtClean="0"/>
              <a:t>Duma’s</a:t>
            </a:r>
            <a:r>
              <a:rPr lang="en-US" sz="1600" dirty="0" smtClean="0"/>
              <a:t>  novel The Count of Monte Cristo includes optical telegraphy – one of the main  characters uses the telegraph (and bribery) to trick an opponent into going bankrupt, through a false message.</a:t>
            </a:r>
          </a:p>
          <a:p>
            <a:r>
              <a:rPr lang="en-US" sz="1600" dirty="0" smtClean="0"/>
              <a:t>Telegraphs also appeared in the </a:t>
            </a:r>
            <a:r>
              <a:rPr lang="en-US" sz="1600" dirty="0" err="1" smtClean="0"/>
              <a:t>Hornblower</a:t>
            </a:r>
            <a:r>
              <a:rPr lang="en-US" sz="1600" dirty="0" smtClean="0"/>
              <a:t>  series of novels, by C.S. Forrester</a:t>
            </a:r>
          </a:p>
          <a:p>
            <a:r>
              <a:rPr lang="en-US" sz="1600" dirty="0" smtClean="0"/>
              <a:t>See: http://en.wikipedia.org/wiki/Optical_telegraph#In_popular_culture</a:t>
            </a:r>
          </a:p>
          <a:p>
            <a:r>
              <a:rPr lang="en-US" sz="1600" dirty="0" smtClean="0"/>
              <a:t>The book:  http://www.classicreader.com/book/216/60/</a:t>
            </a:r>
            <a:endParaRPr lang="en-US" sz="1600" dirty="0"/>
          </a:p>
          <a:p>
            <a:endParaRPr lang="en-US" sz="1600"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sz="1600" dirty="0" smtClean="0"/>
              <a:t>This era ended in the mid 1800s,</a:t>
            </a:r>
            <a:r>
              <a:rPr lang="en-CA" sz="1600" baseline="0" dirty="0" smtClean="0"/>
              <a:t> as new technologies supplanted the optical approach. </a:t>
            </a:r>
          </a:p>
          <a:p>
            <a:endParaRPr lang="en-CA" sz="1600" dirty="0" smtClean="0"/>
          </a:p>
          <a:p>
            <a:r>
              <a:rPr lang="en-CA" sz="1600" baseline="0" dirty="0" smtClean="0"/>
              <a:t>Technology had advanced, and now</a:t>
            </a:r>
            <a:r>
              <a:rPr lang="en-CA" sz="1600" dirty="0" smtClean="0"/>
              <a:t> new and better approaches were available to accomplish the same goals. </a:t>
            </a:r>
          </a:p>
          <a:p>
            <a:endParaRPr lang="en-CA" sz="1600" baseline="0" dirty="0" smtClean="0"/>
          </a:p>
          <a:p>
            <a:r>
              <a:rPr lang="en-CA" sz="1600" baseline="0" dirty="0" smtClean="0"/>
              <a:t>Still many terms from this era remain, not to mention place names such as “telegraph hill,” and the occasional preserved towers….</a:t>
            </a:r>
            <a:endParaRPr lang="en-CA" sz="1600" dirty="0"/>
          </a:p>
        </p:txBody>
      </p:sp>
      <p:sp>
        <p:nvSpPr>
          <p:cNvPr id="4" name="Slide Number Placeholder 3"/>
          <p:cNvSpPr>
            <a:spLocks noGrp="1"/>
          </p:cNvSpPr>
          <p:nvPr>
            <p:ph type="sldNum" sz="quarter" idx="10"/>
          </p:nvPr>
        </p:nvSpPr>
        <p:spPr/>
        <p:txBody>
          <a:bodyPr/>
          <a:lstStyle/>
          <a:p>
            <a:fld id="{5D2DD5C6-E141-48D4-B544-D4FC9A4011B7}"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BF4D1B8-161E-408D-A6F1-E31C3CAEF81B}" type="slidenum">
              <a:rPr lang="en-US"/>
              <a:pPr/>
              <a:t>13</a:t>
            </a:fld>
            <a:endParaRPr lang="en-US"/>
          </a:p>
        </p:txBody>
      </p:sp>
      <p:sp>
        <p:nvSpPr>
          <p:cNvPr id="342018" name="Rectangle 2"/>
          <p:cNvSpPr>
            <a:spLocks noGrp="1" noRot="1" noChangeAspect="1" noChangeArrowheads="1" noTextEdit="1"/>
          </p:cNvSpPr>
          <p:nvPr>
            <p:ph type="sldImg"/>
          </p:nvPr>
        </p:nvSpPr>
        <p:spPr>
          <a:ln/>
        </p:spPr>
      </p:sp>
      <p:sp>
        <p:nvSpPr>
          <p:cNvPr id="342019" name="Rectangle 3"/>
          <p:cNvSpPr>
            <a:spLocks noGrp="1" noChangeArrowheads="1"/>
          </p:cNvSpPr>
          <p:nvPr>
            <p:ph type="body" idx="1"/>
          </p:nvPr>
        </p:nvSpPr>
        <p:spPr/>
        <p:txBody>
          <a:bodyPr/>
          <a:lstStyle/>
          <a:p>
            <a:r>
              <a:rPr lang="en-US" sz="1600" dirty="0" smtClean="0"/>
              <a:t>Next came the electric telegraph. The first operational electric telegraph  was launched in 1839, in England, based</a:t>
            </a:r>
            <a:r>
              <a:rPr lang="en-US" sz="1600" baseline="0" dirty="0" smtClean="0"/>
              <a:t> on a design by Wheatstone</a:t>
            </a:r>
            <a:r>
              <a:rPr lang="en-US" sz="1600" dirty="0" smtClean="0"/>
              <a:t>.  The US came next, in 1844 (Samuel Morse), while France lagged to 1845 (they did love the mechanical towers!).  </a:t>
            </a:r>
          </a:p>
          <a:p>
            <a:r>
              <a:rPr lang="en-US" sz="1600" dirty="0" smtClean="0"/>
              <a:t>There are lots of great references on telegraphy. Here are a few </a:t>
            </a:r>
          </a:p>
          <a:p>
            <a:r>
              <a:rPr lang="en-US" sz="1400" dirty="0" smtClean="0"/>
              <a:t>http://www.morsetelegraphclub.org/mtc_telegraph_docs.asp</a:t>
            </a:r>
          </a:p>
          <a:p>
            <a:r>
              <a:rPr lang="en-US" sz="1600" dirty="0" smtClean="0"/>
              <a:t>Graphic from </a:t>
            </a:r>
            <a:r>
              <a:rPr lang="en-US" dirty="0" smtClean="0"/>
              <a:t>http://en.wikipedia.org/wiki/File:Double_Lightning_in_Glyfada-Athens.jpg</a:t>
            </a:r>
            <a:endParaRPr lang="en-US" sz="1600" dirty="0" smtClean="0"/>
          </a:p>
          <a:p>
            <a:endParaRPr lang="en-US" sz="1600" dirty="0" smtClean="0"/>
          </a:p>
          <a:p>
            <a:endParaRPr lang="en-US" sz="1600"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BF4D1B8-161E-408D-A6F1-E31C3CAEF81B}" type="slidenum">
              <a:rPr lang="en-US"/>
              <a:pPr/>
              <a:t>14</a:t>
            </a:fld>
            <a:endParaRPr lang="en-US"/>
          </a:p>
        </p:txBody>
      </p:sp>
      <p:sp>
        <p:nvSpPr>
          <p:cNvPr id="342018" name="Rectangle 2"/>
          <p:cNvSpPr>
            <a:spLocks noGrp="1" noRot="1" noChangeAspect="1" noChangeArrowheads="1" noTextEdit="1"/>
          </p:cNvSpPr>
          <p:nvPr>
            <p:ph type="sldImg"/>
          </p:nvPr>
        </p:nvSpPr>
        <p:spPr>
          <a:ln/>
        </p:spPr>
      </p:sp>
      <p:sp>
        <p:nvSpPr>
          <p:cNvPr id="342019" name="Rectangle 3"/>
          <p:cNvSpPr>
            <a:spLocks noGrp="1" noChangeArrowheads="1"/>
          </p:cNvSpPr>
          <p:nvPr>
            <p:ph type="body" idx="1"/>
          </p:nvPr>
        </p:nvSpPr>
        <p:spPr>
          <a:xfrm>
            <a:off x="406729" y="4299665"/>
            <a:ext cx="6263618" cy="4073366"/>
          </a:xfrm>
        </p:spPr>
        <p:txBody>
          <a:bodyPr>
            <a:normAutofit/>
          </a:bodyPr>
          <a:lstStyle/>
          <a:p>
            <a:pPr>
              <a:spcBef>
                <a:spcPts val="0"/>
              </a:spcBef>
            </a:pPr>
            <a:r>
              <a:rPr lang="en-US" sz="1700" dirty="0" smtClean="0"/>
              <a:t>This</a:t>
            </a:r>
            <a:r>
              <a:rPr lang="en-US" sz="1700" baseline="0" dirty="0" smtClean="0"/>
              <a:t> is a Wheatstone telegraph – the character being transmitted/received</a:t>
            </a:r>
            <a:r>
              <a:rPr lang="en-US" sz="1700" dirty="0" smtClean="0"/>
              <a:t> </a:t>
            </a:r>
            <a:r>
              <a:rPr lang="en-US" sz="1700" baseline="0" dirty="0" smtClean="0"/>
              <a:t> is shown by the intersection of the arrows (turned by a magnetic field). </a:t>
            </a:r>
          </a:p>
          <a:p>
            <a:pPr>
              <a:spcBef>
                <a:spcPts val="0"/>
              </a:spcBef>
            </a:pPr>
            <a:r>
              <a:rPr lang="en-US" sz="1700" baseline="0" dirty="0" smtClean="0"/>
              <a:t>Charles Wheatstone and William Fothergill Cooke</a:t>
            </a:r>
          </a:p>
          <a:p>
            <a:pPr>
              <a:spcBef>
                <a:spcPts val="0"/>
              </a:spcBef>
            </a:pPr>
            <a:endParaRPr lang="en-US" dirty="0"/>
          </a:p>
          <a:p>
            <a:pPr>
              <a:spcBef>
                <a:spcPts val="0"/>
              </a:spcBef>
            </a:pPr>
            <a:r>
              <a:rPr lang="en-US" dirty="0"/>
              <a:t>(graphic from </a:t>
            </a:r>
            <a:r>
              <a:rPr lang="en-US" dirty="0" smtClean="0"/>
              <a:t>http://en.wikipedia.org/wiki/File:Cooke_and_Wheatstone_electric_telegraph.jpg</a:t>
            </a:r>
            <a:endParaRPr lang="en-US" dirty="0"/>
          </a:p>
          <a:p>
            <a:pPr>
              <a:spcBef>
                <a:spcPts val="0"/>
              </a:spcBef>
            </a:pPr>
            <a:r>
              <a:rPr lang="en-US" dirty="0" smtClean="0"/>
              <a:t>There were</a:t>
            </a:r>
            <a:r>
              <a:rPr lang="en-US" baseline="0" dirty="0" smtClean="0"/>
              <a:t> a bunch of variants, and simpler ones. But long term t</a:t>
            </a:r>
            <a:r>
              <a:rPr lang="en-US" dirty="0" smtClean="0"/>
              <a:t>his was less efficient than</a:t>
            </a:r>
            <a:r>
              <a:rPr lang="en-US" baseline="0" dirty="0" smtClean="0"/>
              <a:t> the Morse telegraph, which came along later.. </a:t>
            </a:r>
          </a:p>
          <a:p>
            <a:pPr>
              <a:spcBef>
                <a:spcPts val="0"/>
              </a:spcBef>
            </a:pPr>
            <a:r>
              <a:rPr lang="en-US" dirty="0" smtClean="0"/>
              <a:t>The idea was similar to optical telegraphy: a person would receive a message from a station, write it down, and retransmit it to the next station in the line. But by using wires and electricity the distances between stations could be much longer: plus things could work 24 hours a day, as opposed to just during daylight hours. </a:t>
            </a:r>
          </a:p>
          <a:p>
            <a:pPr>
              <a:spcBef>
                <a:spcPts val="0"/>
              </a:spcBef>
            </a:pPr>
            <a:r>
              <a:rPr lang="en-US" dirty="0" smtClean="0"/>
              <a:t>Moreover, technology improvements gave a big upside to electrical versus optical telegraphy. For example, improved cable design and amplifiers made underwater – and eventually transoceanic cables – possible, while electromechanically input devices, like teletypes, made input and output faster, and allowed for automated retransmission (people were no longer needed).  And then radio and wireless opened up whole other channels of communication, and turned a point-to-point technology into a point</a:t>
            </a:r>
            <a:r>
              <a:rPr lang="en-US" dirty="0" smtClean="0">
                <a:sym typeface="Wingdings" pitchFamily="2" charset="2"/>
              </a:rPr>
              <a:t> many communications medium.</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sz="1600" dirty="0" smtClean="0"/>
          </a:p>
          <a:p>
            <a:r>
              <a:rPr lang="en-CA" sz="1600" dirty="0" smtClean="0"/>
              <a:t>A...MURDER...HAS...JUST...BEEN...COMMITTED...AT...SALT...HILL...AND...THE...SUSPECTED...MURDERER...WAS...SEEN...TO...TAKE...A...FIRST...CLASS...TICKET...TO...LONDON...BY...THE...TRAIN...WHICH...LEFT...SLOUGH...AT...7.42PM......HE...IS...IN...THE...GARB...OF...A...KWAKER...WITH...A...GREAT...COAT...ON...WHICH....REACHES...NEARLY...DOWN...TO...HIS...FEET.......HE...IS...IN...THE...LAST...COMPARTMENT...OF...THE...SECOND...CLASS...COMPARTMENT</a:t>
            </a:r>
          </a:p>
          <a:p>
            <a:endParaRPr lang="en-CA" sz="1600" dirty="0" smtClean="0"/>
          </a:p>
          <a:p>
            <a:r>
              <a:rPr lang="en-CA" sz="1600" dirty="0" smtClean="0"/>
              <a:t>John  </a:t>
            </a:r>
            <a:r>
              <a:rPr lang="en-CA" sz="1600" dirty="0" err="1" smtClean="0"/>
              <a:t>Tawell</a:t>
            </a:r>
            <a:r>
              <a:rPr lang="en-CA" sz="1600" baseline="0" dirty="0" smtClean="0"/>
              <a:t> in Slough to murder his mistress – takes train back to London.... </a:t>
            </a:r>
            <a:endParaRPr lang="en-CA" sz="1600" dirty="0"/>
          </a:p>
        </p:txBody>
      </p:sp>
      <p:sp>
        <p:nvSpPr>
          <p:cNvPr id="4" name="Slide Number Placeholder 3"/>
          <p:cNvSpPr>
            <a:spLocks noGrp="1"/>
          </p:cNvSpPr>
          <p:nvPr>
            <p:ph type="sldNum" sz="quarter" idx="10"/>
          </p:nvPr>
        </p:nvSpPr>
        <p:spPr/>
        <p:txBody>
          <a:bodyPr/>
          <a:lstStyle/>
          <a:p>
            <a:fld id="{5D2DD5C6-E141-48D4-B544-D4FC9A4011B7}"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10000"/>
          </a:bodyPr>
          <a:lstStyle/>
          <a:p>
            <a:r>
              <a:rPr lang="en-CA" sz="1800" dirty="0" smtClean="0"/>
              <a:t>This photo</a:t>
            </a:r>
            <a:r>
              <a:rPr lang="en-CA" sz="1800" baseline="0" dirty="0" smtClean="0"/>
              <a:t> of the Stephenson “Rocket” – the first modern “locomotive”, built in 1829</a:t>
            </a:r>
          </a:p>
          <a:p>
            <a:endParaRPr lang="en-CA" sz="1800" dirty="0" smtClean="0"/>
          </a:p>
          <a:p>
            <a:r>
              <a:rPr lang="en-US" sz="1800" dirty="0" smtClean="0"/>
              <a:t>Initial growth in telegraphy was synergetic with Railways: Railways needed ways of signaling / communicating between stations, so they could coordinate sharing of rail lines by different trains. Telegraphy let railways get way more utility out of the same rail infrastructure, so the business case for them was huge. All around the world there was huge boom in telegraph construction alongside existing and new railway lines. </a:t>
            </a:r>
          </a:p>
          <a:p>
            <a:endParaRPr lang="en-CA" sz="1400" baseline="0" dirty="0" smtClean="0"/>
          </a:p>
          <a:p>
            <a:r>
              <a:rPr lang="en-CA" sz="1400" baseline="0" dirty="0" smtClean="0"/>
              <a:t>This from http://en.wikipedia.org/wiki/File:Stephenson%27s_Rocket.jpg This </a:t>
            </a:r>
            <a:r>
              <a:rPr lang="en-US" sz="1400" baseline="0" dirty="0" smtClean="0"/>
              <a:t>simple model became the standard for telegraphy around the world. </a:t>
            </a:r>
          </a:p>
          <a:p>
            <a:endParaRPr lang="en-US" sz="1400" dirty="0" smtClean="0"/>
          </a:p>
          <a:p>
            <a:r>
              <a:rPr lang="en-US" sz="1400" dirty="0" smtClean="0"/>
              <a:t>Also of interest is the </a:t>
            </a:r>
            <a:r>
              <a:rPr lang="en-US" sz="1400" dirty="0" err="1" smtClean="0"/>
              <a:t>french</a:t>
            </a:r>
            <a:r>
              <a:rPr lang="en-US" sz="1400" dirty="0" smtClean="0"/>
              <a:t> </a:t>
            </a:r>
            <a:r>
              <a:rPr lang="en-US" sz="1400" dirty="0" err="1" smtClean="0"/>
              <a:t>Baudot</a:t>
            </a:r>
            <a:r>
              <a:rPr lang="en-US" sz="1400" dirty="0" smtClean="0"/>
              <a:t> code, which was the first true binary code -- used  ‘5 bits’ to encode characters as sequences of on/off bits, of equal length. </a:t>
            </a:r>
          </a:p>
          <a:p>
            <a:endParaRPr lang="en-US" sz="1400" dirty="0" smtClean="0"/>
          </a:p>
          <a:p>
            <a:r>
              <a:rPr lang="en-US" sz="1400" dirty="0" smtClean="0"/>
              <a:t>This formed the basis for mechanically-driven telegraphy </a:t>
            </a:r>
            <a:endParaRPr lang="en-CA" sz="1400" baseline="0" dirty="0" smtClean="0"/>
          </a:p>
          <a:p>
            <a:endParaRPr lang="en-CA" sz="1400" dirty="0"/>
          </a:p>
        </p:txBody>
      </p:sp>
      <p:sp>
        <p:nvSpPr>
          <p:cNvPr id="4" name="Slide Number Placeholder 3"/>
          <p:cNvSpPr>
            <a:spLocks noGrp="1"/>
          </p:cNvSpPr>
          <p:nvPr>
            <p:ph type="sldNum" sz="quarter" idx="10"/>
          </p:nvPr>
        </p:nvSpPr>
        <p:spPr/>
        <p:txBody>
          <a:bodyPr/>
          <a:lstStyle/>
          <a:p>
            <a:fld id="{5D2DD5C6-E141-48D4-B544-D4FC9A4011B7}"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863366F-643C-422F-8FB6-CF78D9F11B1B}" type="slidenum">
              <a:rPr lang="en-US"/>
              <a:pPr/>
              <a:t>17</a:t>
            </a:fld>
            <a:endParaRPr lang="en-US"/>
          </a:p>
        </p:txBody>
      </p:sp>
      <p:sp>
        <p:nvSpPr>
          <p:cNvPr id="384002" name="Rectangle 2"/>
          <p:cNvSpPr>
            <a:spLocks noGrp="1" noRot="1" noChangeAspect="1" noChangeArrowheads="1" noTextEdit="1"/>
          </p:cNvSpPr>
          <p:nvPr>
            <p:ph type="sldImg"/>
          </p:nvPr>
        </p:nvSpPr>
        <p:spPr>
          <a:ln/>
        </p:spPr>
      </p:sp>
      <p:sp>
        <p:nvSpPr>
          <p:cNvPr id="384003" name="Rectangle 3"/>
          <p:cNvSpPr>
            <a:spLocks noGrp="1" noChangeArrowheads="1"/>
          </p:cNvSpPr>
          <p:nvPr>
            <p:ph type="body" idx="1"/>
          </p:nvPr>
        </p:nvSpPr>
        <p:spPr>
          <a:xfrm>
            <a:off x="488075" y="4299665"/>
            <a:ext cx="6100926" cy="4073366"/>
          </a:xfrm>
        </p:spPr>
        <p:txBody>
          <a:bodyPr/>
          <a:lstStyle/>
          <a:p>
            <a:pPr>
              <a:spcBef>
                <a:spcPct val="100000"/>
              </a:spcBef>
            </a:pPr>
            <a:r>
              <a:rPr lang="en-US" sz="1600" dirty="0" smtClean="0"/>
              <a:t>But </a:t>
            </a:r>
            <a:r>
              <a:rPr lang="en-US" sz="1600" dirty="0"/>
              <a:t>of course not all the bandwidth was needed by the railways. There very quickly came a market for commercial and private messages, and whole businesses sprung up (Western Union dominating in the US) for commercial telegraphy, borrowing on the railway networks and building their own. In the US, Western Union became an effective monopoly (but blew it on the Telephone – they too didn’t see how telephony would kill their telegraph business!) </a:t>
            </a:r>
          </a:p>
          <a:p>
            <a:pPr>
              <a:spcBef>
                <a:spcPct val="100000"/>
              </a:spcBef>
            </a:pPr>
            <a:r>
              <a:rPr lang="en-US" sz="1600" dirty="0"/>
              <a:t>Western Union delivered a bunch of services based on their telegraph network, including Stock Tickers (‘ticker tape parade’) , Money (wire) transfers, etc.</a:t>
            </a:r>
          </a:p>
          <a:p>
            <a:pPr>
              <a:spcBef>
                <a:spcPct val="100000"/>
              </a:spcBef>
            </a:pPr>
            <a:r>
              <a:rPr lang="en-US" dirty="0"/>
              <a:t>( Locomotive image from http://www.soo2713.org/pb/wp_89e2d046/wp_89e2d046.html)  </a:t>
            </a:r>
          </a:p>
          <a:p>
            <a:pPr>
              <a:spcBef>
                <a:spcPct val="100000"/>
              </a:spcBef>
            </a:pPr>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15413BE-DDA9-4A3A-AA19-F43C378267B8}" type="slidenum">
              <a:rPr lang="en-US"/>
              <a:pPr/>
              <a:t>18</a:t>
            </a:fld>
            <a:endParaRPr lang="en-US"/>
          </a:p>
        </p:txBody>
      </p:sp>
      <p:sp>
        <p:nvSpPr>
          <p:cNvPr id="398338" name="Rectangle 2"/>
          <p:cNvSpPr>
            <a:spLocks noGrp="1" noRot="1" noChangeAspect="1" noChangeArrowheads="1" noTextEdit="1"/>
          </p:cNvSpPr>
          <p:nvPr>
            <p:ph type="sldImg"/>
          </p:nvPr>
        </p:nvSpPr>
        <p:spPr>
          <a:ln/>
        </p:spPr>
      </p:sp>
      <p:sp>
        <p:nvSpPr>
          <p:cNvPr id="398339" name="Rectangle 3"/>
          <p:cNvSpPr>
            <a:spLocks noGrp="1" noChangeArrowheads="1"/>
          </p:cNvSpPr>
          <p:nvPr>
            <p:ph type="body" idx="1"/>
          </p:nvPr>
        </p:nvSpPr>
        <p:spPr>
          <a:xfrm>
            <a:off x="195230" y="4299665"/>
            <a:ext cx="6686616" cy="4073366"/>
          </a:xfrm>
        </p:spPr>
        <p:txBody>
          <a:bodyPr/>
          <a:lstStyle/>
          <a:p>
            <a:pPr>
              <a:spcBef>
                <a:spcPct val="100000"/>
              </a:spcBef>
            </a:pPr>
            <a:r>
              <a:rPr lang="en-US" sz="1400" dirty="0" smtClean="0"/>
              <a:t>Many ‘</a:t>
            </a:r>
            <a:r>
              <a:rPr lang="en-US" sz="1400" dirty="0"/>
              <a:t>shorthand’ codes were </a:t>
            </a:r>
            <a:r>
              <a:rPr lang="en-US" sz="1400" dirty="0" smtClean="0"/>
              <a:t>developed,</a:t>
            </a:r>
            <a:r>
              <a:rPr lang="en-US" sz="1400" baseline="0" dirty="0" smtClean="0"/>
              <a:t> as with optical telegraphy </a:t>
            </a:r>
            <a:r>
              <a:rPr lang="en-US" sz="1400" dirty="0" smtClean="0"/>
              <a:t>(this </a:t>
            </a:r>
            <a:r>
              <a:rPr lang="en-US" sz="1400" dirty="0"/>
              <a:t>is an example of the Phillips code, documented at </a:t>
            </a:r>
            <a:r>
              <a:rPr lang="en-US" dirty="0"/>
              <a:t>http://www.morsetelegraphclub.org/files/phillips.pdf).[ </a:t>
            </a:r>
            <a:r>
              <a:rPr lang="en-US" sz="1400" dirty="0"/>
              <a:t>About breakfast check if children </a:t>
            </a:r>
            <a:r>
              <a:rPr lang="en-US" sz="1400" dirty="0" smtClean="0"/>
              <a:t>ate ]  </a:t>
            </a:r>
            <a:r>
              <a:rPr lang="en-US" sz="1400" b="1" dirty="0"/>
              <a:t>So texting shorthand is not so new, after all. </a:t>
            </a:r>
          </a:p>
          <a:p>
            <a:r>
              <a:rPr lang="en-US" sz="1400" dirty="0" smtClean="0"/>
              <a:t>Social concern </a:t>
            </a:r>
            <a:r>
              <a:rPr lang="en-US" sz="1400" dirty="0"/>
              <a:t>for telegraphy’s impact on people parallels </a:t>
            </a:r>
            <a:r>
              <a:rPr lang="en-US" sz="1400" dirty="0" smtClean="0"/>
              <a:t>today’s concerns. </a:t>
            </a:r>
            <a:r>
              <a:rPr lang="en-US" sz="1400" dirty="0"/>
              <a:t>“Ella Cheever Thayer's novel "Wired Love" (1879) was based on online romances. An article entitled "The Dangers of Wired Love" (1886) told the story of George McCutcheon, who installed a telegraph in his newsstand and set Maggie, his 20-year old daughter, to operate it. Soon, she was flirting online with several young </a:t>
            </a:r>
            <a:r>
              <a:rPr lang="en-US" sz="1400" dirty="0" smtClean="0"/>
              <a:t>men including Frank </a:t>
            </a:r>
            <a:r>
              <a:rPr lang="en-US" sz="1400" dirty="0" err="1"/>
              <a:t>Frisbie</a:t>
            </a:r>
            <a:r>
              <a:rPr lang="en-US" sz="1400" dirty="0"/>
              <a:t>, a married man. Father yanked out the telegraph, but Maggie found a job at a nearby telegraph office and resumed the online affair. “ </a:t>
            </a:r>
            <a:r>
              <a:rPr lang="en-US" sz="1400" dirty="0" smtClean="0"/>
              <a:t>(</a:t>
            </a:r>
            <a:r>
              <a:rPr lang="en-US" dirty="0" smtClean="0"/>
              <a:t>from http://www.andreas.com/faq-steamnet.html (see also </a:t>
            </a:r>
            <a:r>
              <a:rPr lang="en-US" i="1" dirty="0" smtClean="0"/>
              <a:t>Digital Ego: Social and Legal Aspects of Virtual Identity,</a:t>
            </a:r>
            <a:r>
              <a:rPr lang="en-US" dirty="0" smtClean="0"/>
              <a:t> By Jacob Van </a:t>
            </a:r>
            <a:r>
              <a:rPr lang="en-US" dirty="0" err="1" smtClean="0"/>
              <a:t>Kokswijk</a:t>
            </a:r>
            <a:r>
              <a:rPr lang="en-US" dirty="0" smtClean="0"/>
              <a:t>, </a:t>
            </a:r>
            <a:r>
              <a:rPr lang="en-US" dirty="0" err="1" smtClean="0">
                <a:hlinkClick r:id="rId3"/>
              </a:rPr>
              <a:t>Eburon</a:t>
            </a:r>
            <a:r>
              <a:rPr lang="en-US" dirty="0" smtClean="0">
                <a:hlinkClick r:id="rId3"/>
              </a:rPr>
              <a:t> </a:t>
            </a:r>
            <a:r>
              <a:rPr lang="en-US" dirty="0" smtClean="0"/>
              <a:t>, 2007, p58 ).</a:t>
            </a:r>
            <a:endParaRPr lang="en-US" sz="1400" dirty="0"/>
          </a:p>
          <a:p>
            <a:r>
              <a:rPr lang="en-US" sz="1400" dirty="0"/>
              <a:t>“Marriages were performed </a:t>
            </a:r>
            <a:r>
              <a:rPr lang="en-US" sz="1400" dirty="0" smtClean="0"/>
              <a:t>online, </a:t>
            </a:r>
            <a:r>
              <a:rPr lang="en-US" sz="1400" dirty="0"/>
              <a:t>with the minister telegraphing the ceremony, and the bride and groom, apart in different cities, taping "I do." All of the telegraph operators along that line were present online at the wedding. “ (from http://www.andreas.com/faq-steamnet.html ) </a:t>
            </a:r>
            <a:endParaRPr lang="en-US" sz="1400" dirty="0" smtClean="0"/>
          </a:p>
          <a:p>
            <a:r>
              <a:rPr lang="en-US" sz="1400" dirty="0" smtClean="0"/>
              <a:t>In the novel </a:t>
            </a:r>
            <a:r>
              <a:rPr lang="en-US" sz="1400" i="1" dirty="0" smtClean="0"/>
              <a:t>New Grub</a:t>
            </a:r>
            <a:r>
              <a:rPr lang="en-US" sz="1400" i="1" baseline="0" dirty="0" smtClean="0"/>
              <a:t> Street </a:t>
            </a:r>
            <a:r>
              <a:rPr lang="en-US" sz="1400" baseline="0" dirty="0" smtClean="0"/>
              <a:t>(1891), the author George Gissing waxed lyrically about the new technology as being the harbinger of the end of literature. (http://www.theglobeandmail.com/books/read-all-about-it-while-you-still-can/article1170699/).  </a:t>
            </a:r>
            <a:endParaRPr lang="en-US" sz="1400" dirty="0"/>
          </a:p>
          <a:p>
            <a:pPr>
              <a:spcBef>
                <a:spcPct val="100000"/>
              </a:spcBef>
            </a:pPr>
            <a:endParaRPr lang="en-US" sz="1400" dirty="0"/>
          </a:p>
          <a:p>
            <a:pPr>
              <a:spcBef>
                <a:spcPct val="100000"/>
              </a:spcBef>
            </a:pPr>
            <a:endParaRPr lang="en-US" sz="1400"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BE558BB-027C-4020-B476-DDC15CA6F9AC}" type="slidenum">
              <a:rPr lang="en-US"/>
              <a:pPr/>
              <a:t>19</a:t>
            </a:fld>
            <a:endParaRPr lang="en-US"/>
          </a:p>
        </p:txBody>
      </p:sp>
      <p:sp>
        <p:nvSpPr>
          <p:cNvPr id="379906" name="Rectangle 2"/>
          <p:cNvSpPr>
            <a:spLocks noGrp="1" noRot="1" noChangeAspect="1" noChangeArrowheads="1" noTextEdit="1"/>
          </p:cNvSpPr>
          <p:nvPr>
            <p:ph type="sldImg"/>
          </p:nvPr>
        </p:nvSpPr>
        <p:spPr>
          <a:ln/>
        </p:spPr>
      </p:sp>
      <p:sp>
        <p:nvSpPr>
          <p:cNvPr id="379907" name="Rectangle 3"/>
          <p:cNvSpPr>
            <a:spLocks noGrp="1" noChangeArrowheads="1"/>
          </p:cNvSpPr>
          <p:nvPr>
            <p:ph type="body" idx="1"/>
          </p:nvPr>
        </p:nvSpPr>
        <p:spPr>
          <a:xfrm>
            <a:off x="309114" y="4299665"/>
            <a:ext cx="6458847" cy="4073366"/>
          </a:xfrm>
        </p:spPr>
        <p:txBody>
          <a:bodyPr/>
          <a:lstStyle/>
          <a:p>
            <a:pPr>
              <a:spcBef>
                <a:spcPts val="600"/>
              </a:spcBef>
            </a:pPr>
            <a:r>
              <a:rPr lang="en-US" sz="1600" dirty="0"/>
              <a:t>When technology made </a:t>
            </a:r>
            <a:r>
              <a:rPr lang="en-US" sz="1600" dirty="0" smtClean="0"/>
              <a:t>submarine cables possible, </a:t>
            </a:r>
            <a:r>
              <a:rPr lang="en-US" sz="1600" dirty="0"/>
              <a:t>telegraphy went international. In the late 19</a:t>
            </a:r>
            <a:r>
              <a:rPr lang="en-US" sz="1600" baseline="30000" dirty="0"/>
              <a:t>th</a:t>
            </a:r>
            <a:r>
              <a:rPr lang="en-US" sz="1600" dirty="0"/>
              <a:t> and early 20</a:t>
            </a:r>
            <a:r>
              <a:rPr lang="en-US" sz="1600" baseline="30000" dirty="0"/>
              <a:t>th</a:t>
            </a:r>
            <a:r>
              <a:rPr lang="en-US" sz="1600" dirty="0"/>
              <a:t> century there was a huge push to wire up the world with intercontinental submarine cables – much like the gold rush in fiber-optic cable laying in the late 1990s early 21</a:t>
            </a:r>
            <a:r>
              <a:rPr lang="en-US" sz="1600" baseline="30000" dirty="0"/>
              <a:t>st</a:t>
            </a:r>
            <a:r>
              <a:rPr lang="en-US" sz="1600" dirty="0"/>
              <a:t> century.</a:t>
            </a:r>
          </a:p>
          <a:p>
            <a:pPr>
              <a:spcBef>
                <a:spcPts val="600"/>
              </a:spcBef>
            </a:pPr>
            <a:r>
              <a:rPr lang="en-US" sz="1600" dirty="0"/>
              <a:t>There were strong economic reasons for wireless cables also – communications times were reduced from months, to </a:t>
            </a:r>
            <a:r>
              <a:rPr lang="en-US" sz="1600" dirty="0" smtClean="0"/>
              <a:t>hours or minutes, </a:t>
            </a:r>
            <a:r>
              <a:rPr lang="en-US" sz="1600" dirty="0"/>
              <a:t>enormously improving business’s ability to coordinate seaborne trade. </a:t>
            </a:r>
          </a:p>
          <a:p>
            <a:pPr>
              <a:spcBef>
                <a:spcPts val="600"/>
              </a:spcBef>
            </a:pPr>
            <a:r>
              <a:rPr lang="en-US" sz="1600" dirty="0"/>
              <a:t>And, at the same time, there was also an ‘arms race’ (so to speak) in telegraphy – the government that could be most quickly informed of overseas affairs could better manage their concerns. So telegraphy became the currency of international diplomacy.</a:t>
            </a:r>
          </a:p>
          <a:p>
            <a:pPr>
              <a:spcBef>
                <a:spcPts val="600"/>
              </a:spcBef>
            </a:pPr>
            <a:r>
              <a:rPr lang="en-US" dirty="0" smtClean="0"/>
              <a:t>(</a:t>
            </a:r>
            <a:r>
              <a:rPr lang="en-US" dirty="0"/>
              <a:t>underlying graphic from http://en.wikipedia.org/wiki/Image:1891_Telegraph_Lines.jpg. Overlay graphic from http://www.terrastories.com/bearings/radios-rise-during-world-war-I </a:t>
            </a:r>
            <a:r>
              <a:rPr lang="en-US" baseline="0" dirty="0" smtClean="0"/>
              <a:t>, and a higher-resolution version at www.atlantic-cable.com/Maps/ViaEasternMap.jpg</a:t>
            </a:r>
            <a:endParaRPr lang="en-US" dirty="0"/>
          </a:p>
          <a:p>
            <a:pPr>
              <a:spcBef>
                <a:spcPct val="100000"/>
              </a:spcBef>
            </a:pPr>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BE558BB-027C-4020-B476-DDC15CA6F9AC}" type="slidenum">
              <a:rPr lang="en-US"/>
              <a:pPr/>
              <a:t>20</a:t>
            </a:fld>
            <a:endParaRPr lang="en-US"/>
          </a:p>
        </p:txBody>
      </p:sp>
      <p:sp>
        <p:nvSpPr>
          <p:cNvPr id="379906" name="Rectangle 2"/>
          <p:cNvSpPr>
            <a:spLocks noGrp="1" noRot="1" noChangeAspect="1" noChangeArrowheads="1" noTextEdit="1"/>
          </p:cNvSpPr>
          <p:nvPr>
            <p:ph type="sldImg"/>
          </p:nvPr>
        </p:nvSpPr>
        <p:spPr>
          <a:ln/>
        </p:spPr>
      </p:sp>
      <p:sp>
        <p:nvSpPr>
          <p:cNvPr id="379907" name="Rectangle 3"/>
          <p:cNvSpPr>
            <a:spLocks noGrp="1" noChangeArrowheads="1"/>
          </p:cNvSpPr>
          <p:nvPr>
            <p:ph type="body" idx="1"/>
          </p:nvPr>
        </p:nvSpPr>
        <p:spPr/>
        <p:txBody>
          <a:bodyPr/>
          <a:lstStyle/>
          <a:p>
            <a:pPr>
              <a:spcBef>
                <a:spcPct val="100000"/>
              </a:spcBef>
            </a:pPr>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FE205EE-8FF1-4544-B3E0-352502B7ABAE}" type="slidenum">
              <a:rPr lang="en-US"/>
              <a:pPr/>
              <a:t>21</a:t>
            </a:fld>
            <a:endParaRPr lang="en-US"/>
          </a:p>
        </p:txBody>
      </p:sp>
      <p:sp>
        <p:nvSpPr>
          <p:cNvPr id="461826" name="Rectangle 2"/>
          <p:cNvSpPr>
            <a:spLocks noGrp="1" noRot="1" noChangeAspect="1" noChangeArrowheads="1" noTextEdit="1"/>
          </p:cNvSpPr>
          <p:nvPr>
            <p:ph type="sldImg"/>
          </p:nvPr>
        </p:nvSpPr>
        <p:spPr>
          <a:ln/>
        </p:spPr>
      </p:sp>
      <p:sp>
        <p:nvSpPr>
          <p:cNvPr id="461827" name="Rectangle 3"/>
          <p:cNvSpPr>
            <a:spLocks noGrp="1" noChangeArrowheads="1"/>
          </p:cNvSpPr>
          <p:nvPr>
            <p:ph type="body" idx="1"/>
          </p:nvPr>
        </p:nvSpPr>
        <p:spPr/>
        <p:txBody>
          <a:bodyPr/>
          <a:lstStyle/>
          <a:p>
            <a:pPr>
              <a:spcBef>
                <a:spcPct val="100000"/>
              </a:spcBef>
            </a:pPr>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FE205EE-8FF1-4544-B3E0-352502B7ABAE}" type="slidenum">
              <a:rPr lang="en-US"/>
              <a:pPr/>
              <a:t>22</a:t>
            </a:fld>
            <a:endParaRPr lang="en-US"/>
          </a:p>
        </p:txBody>
      </p:sp>
      <p:sp>
        <p:nvSpPr>
          <p:cNvPr id="461826" name="Rectangle 2"/>
          <p:cNvSpPr>
            <a:spLocks noGrp="1" noRot="1" noChangeAspect="1" noChangeArrowheads="1" noTextEdit="1"/>
          </p:cNvSpPr>
          <p:nvPr>
            <p:ph type="sldImg"/>
          </p:nvPr>
        </p:nvSpPr>
        <p:spPr>
          <a:ln/>
        </p:spPr>
      </p:sp>
      <p:sp>
        <p:nvSpPr>
          <p:cNvPr id="461827" name="Rectangle 3"/>
          <p:cNvSpPr>
            <a:spLocks noGrp="1" noChangeArrowheads="1"/>
          </p:cNvSpPr>
          <p:nvPr>
            <p:ph type="body" idx="1"/>
          </p:nvPr>
        </p:nvSpPr>
        <p:spPr/>
        <p:txBody>
          <a:bodyPr/>
          <a:lstStyle/>
          <a:p>
            <a:pPr>
              <a:spcBef>
                <a:spcPct val="100000"/>
              </a:spcBef>
            </a:pPr>
            <a:r>
              <a:rPr lang="en-US" sz="1600" dirty="0" smtClean="0"/>
              <a:t>Bell’s invention of the</a:t>
            </a:r>
            <a:r>
              <a:rPr lang="en-US" sz="1600" baseline="0" dirty="0" smtClean="0"/>
              <a:t> telephone was an outgrowth of his interest in developing aids for the hearing impaired – both his parents were deaf, and </a:t>
            </a:r>
            <a:r>
              <a:rPr lang="en-US" sz="1600" dirty="0" smtClean="0"/>
              <a:t>his passion to help those with hearing impairments drove </a:t>
            </a:r>
            <a:r>
              <a:rPr lang="en-US" sz="1600" baseline="0" dirty="0" smtClean="0"/>
              <a:t>much of his life’s work.  </a:t>
            </a:r>
            <a:endParaRPr lang="en-US" sz="1600" dirty="0" smtClean="0"/>
          </a:p>
          <a:p>
            <a:pPr>
              <a:spcBef>
                <a:spcPct val="100000"/>
              </a:spcBef>
            </a:pPr>
            <a:r>
              <a:rPr lang="en-US" sz="1600" baseline="0" dirty="0" smtClean="0"/>
              <a:t>Indeed,</a:t>
            </a:r>
            <a:r>
              <a:rPr lang="en-US" sz="1600" dirty="0" smtClean="0"/>
              <a:t> h</a:t>
            </a:r>
            <a:r>
              <a:rPr lang="en-US" sz="1600" baseline="0" dirty="0" smtClean="0"/>
              <a:t>is research on hearing and speech led to investigations of tools to aid hearing, which in turn led indirectly to the telephone – for which he received a patent in 1876.  Bell Telephone Company was set up the next year.</a:t>
            </a:r>
            <a:endParaRPr lang="en-US" baseline="0" dirty="0" smtClean="0"/>
          </a:p>
          <a:p>
            <a:pPr>
              <a:spcBef>
                <a:spcPct val="100000"/>
              </a:spcBef>
            </a:pPr>
            <a:r>
              <a:rPr lang="en-US" dirty="0" smtClean="0"/>
              <a:t>Image</a:t>
            </a:r>
            <a:r>
              <a:rPr lang="en-US" baseline="0" dirty="0" smtClean="0"/>
              <a:t> from: http://en.wikipedia.org/wiki/File:Alexander_Graham_Bell.jpg</a:t>
            </a:r>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97C3EA4-4705-47EC-A9C8-DFEC54FB5F5D}" type="slidenum">
              <a:rPr lang="en-US"/>
              <a:pPr/>
              <a:t>23</a:t>
            </a:fld>
            <a:endParaRPr lang="en-US"/>
          </a:p>
        </p:txBody>
      </p:sp>
      <p:sp>
        <p:nvSpPr>
          <p:cNvPr id="409602" name="Rectangle 2"/>
          <p:cNvSpPr>
            <a:spLocks noGrp="1" noRot="1" noChangeAspect="1" noChangeArrowheads="1" noTextEdit="1"/>
          </p:cNvSpPr>
          <p:nvPr>
            <p:ph type="sldImg"/>
          </p:nvPr>
        </p:nvSpPr>
        <p:spPr>
          <a:ln/>
        </p:spPr>
      </p:sp>
      <p:sp>
        <p:nvSpPr>
          <p:cNvPr id="409603" name="Rectangle 3"/>
          <p:cNvSpPr>
            <a:spLocks noGrp="1" noChangeArrowheads="1"/>
          </p:cNvSpPr>
          <p:nvPr>
            <p:ph type="body" idx="1"/>
          </p:nvPr>
        </p:nvSpPr>
        <p:spPr>
          <a:xfrm>
            <a:off x="488075" y="4299665"/>
            <a:ext cx="6100926" cy="4073366"/>
          </a:xfrm>
        </p:spPr>
        <p:txBody>
          <a:bodyPr/>
          <a:lstStyle/>
          <a:p>
            <a:pPr>
              <a:spcBef>
                <a:spcPct val="50000"/>
              </a:spcBef>
            </a:pPr>
            <a:r>
              <a:rPr lang="en-US" sz="1600" dirty="0"/>
              <a:t>The telephone was invented in the late 1870, and was quickly commercialized. </a:t>
            </a:r>
          </a:p>
          <a:p>
            <a:pPr>
              <a:spcBef>
                <a:spcPct val="50000"/>
              </a:spcBef>
            </a:pPr>
            <a:r>
              <a:rPr lang="en-US" sz="1600" dirty="0"/>
              <a:t> Indeed, telephony </a:t>
            </a:r>
            <a:r>
              <a:rPr lang="en-US" sz="1600" dirty="0" smtClean="0"/>
              <a:t>also evolved </a:t>
            </a:r>
            <a:r>
              <a:rPr lang="en-US" sz="1600" dirty="0"/>
              <a:t>as </a:t>
            </a:r>
            <a:r>
              <a:rPr lang="en-US" sz="1600" dirty="0" smtClean="0"/>
              <a:t>a side-effect  of </a:t>
            </a:r>
            <a:r>
              <a:rPr lang="en-US" sz="1600" dirty="0"/>
              <a:t>trying to improve telegraphy: that is, trying to find ways of multiplexing multiple telegraph signals onto the same physical wire. Alexander Graham Bell (A Canadian) was working on this problem </a:t>
            </a:r>
            <a:r>
              <a:rPr lang="en-US" sz="1600" dirty="0" smtClean="0"/>
              <a:t>(</a:t>
            </a:r>
            <a:r>
              <a:rPr lang="en-US" sz="1600" dirty="0" err="1" smtClean="0"/>
              <a:t>ian</a:t>
            </a:r>
            <a:r>
              <a:rPr lang="en-US" sz="1600" dirty="0" smtClean="0"/>
              <a:t> outgrowth of his interest in auditory aids) when </a:t>
            </a:r>
            <a:r>
              <a:rPr lang="en-US" sz="1600" dirty="0"/>
              <a:t>he happened upon the idea behind the telephone.  </a:t>
            </a:r>
            <a:r>
              <a:rPr lang="en-US" sz="1600" dirty="0" smtClean="0"/>
              <a:t>(</a:t>
            </a:r>
          </a:p>
          <a:p>
            <a:pPr>
              <a:spcBef>
                <a:spcPct val="50000"/>
              </a:spcBef>
            </a:pPr>
            <a:r>
              <a:rPr lang="en-US" dirty="0" smtClean="0"/>
              <a:t>http</a:t>
            </a:r>
            <a:r>
              <a:rPr lang="en-US" dirty="0"/>
              <a:t>://www.referenceforbusiness.com/encyclopedia/Str-The/Telephony-Voice-Telecommunications.html) </a:t>
            </a:r>
          </a:p>
          <a:p>
            <a:pPr>
              <a:spcBef>
                <a:spcPct val="50000"/>
              </a:spcBef>
            </a:pPr>
            <a:r>
              <a:rPr lang="en-US" dirty="0" smtClean="0"/>
              <a:t>(</a:t>
            </a:r>
            <a:r>
              <a:rPr lang="en-US" dirty="0"/>
              <a:t>Telephone photo from </a:t>
            </a:r>
            <a:r>
              <a:rPr lang="en-US" dirty="0" smtClean="0"/>
              <a:t>http://en.wikipedia.org/wiki/File:1876_Bell_Speaking_into_Telephone.jpg  – a prototype phone built</a:t>
            </a:r>
            <a:r>
              <a:rPr lang="en-US" baseline="0" dirty="0" smtClean="0"/>
              <a:t> by Bell in 1876</a:t>
            </a:r>
            <a:r>
              <a:rPr lang="en-US" dirty="0" smtClean="0"/>
              <a:t>). </a:t>
            </a:r>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See</a:t>
            </a:r>
            <a:r>
              <a:rPr lang="en-CA" baseline="0" dirty="0" smtClean="0"/>
              <a:t>: http://www.telephonetribute.com/the_history_of_the_telephone.html </a:t>
            </a:r>
            <a:r>
              <a:rPr lang="en-CA" dirty="0" smtClean="0"/>
              <a:t> </a:t>
            </a:r>
            <a:r>
              <a:rPr lang="en-CA" baseline="0" dirty="0" smtClean="0"/>
              <a:t>for a ‘1910’ history of the telephone, </a:t>
            </a:r>
            <a:endParaRPr lang="en-CA" sz="1800" baseline="0" dirty="0" smtClean="0"/>
          </a:p>
          <a:p>
            <a:pPr>
              <a:spcBef>
                <a:spcPct val="50000"/>
              </a:spcBef>
            </a:pPr>
            <a:r>
              <a:rPr lang="en-US" sz="1800" dirty="0" smtClean="0"/>
              <a:t>Western union had no interest in the telephone, and couldn’t see why it would be of interest, as telegraphy was much faster to communicate messages, of various types. Missing the point that telegraphy required trained operators, but anyone could use a telephone, thus exploding the user base.</a:t>
            </a:r>
          </a:p>
          <a:p>
            <a:pPr>
              <a:spcBef>
                <a:spcPct val="50000"/>
              </a:spcBef>
            </a:pPr>
            <a:r>
              <a:rPr lang="en-US" sz="1800" dirty="0" smtClean="0"/>
              <a:t>In a sense, the telephone removed the intermediary of the telegraph office – but telegraph companies didn’t see that, to their detriment. </a:t>
            </a:r>
          </a:p>
          <a:p>
            <a:pPr>
              <a:spcBef>
                <a:spcPct val="50000"/>
              </a:spcBef>
            </a:pPr>
            <a:r>
              <a:rPr lang="en-US" sz="1800" dirty="0" smtClean="0"/>
              <a:t>Funny how things repeat themselves.</a:t>
            </a:r>
            <a:endParaRPr lang="en-CA" sz="1800" dirty="0"/>
          </a:p>
        </p:txBody>
      </p:sp>
      <p:sp>
        <p:nvSpPr>
          <p:cNvPr id="4" name="Slide Number Placeholder 3"/>
          <p:cNvSpPr>
            <a:spLocks noGrp="1"/>
          </p:cNvSpPr>
          <p:nvPr>
            <p:ph type="sldNum" sz="quarter" idx="10"/>
          </p:nvPr>
        </p:nvSpPr>
        <p:spPr/>
        <p:txBody>
          <a:bodyPr/>
          <a:lstStyle/>
          <a:p>
            <a:fld id="{5D2DD5C6-E141-48D4-B544-D4FC9A4011B7}"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E2FED2-222D-4C00-AF46-543B4286C667}" type="slidenum">
              <a:rPr lang="en-US"/>
              <a:pPr/>
              <a:t>25</a:t>
            </a:fld>
            <a:endParaRPr lang="en-US"/>
          </a:p>
        </p:txBody>
      </p:sp>
      <p:sp>
        <p:nvSpPr>
          <p:cNvPr id="413698" name="Rectangle 2"/>
          <p:cNvSpPr>
            <a:spLocks noGrp="1" noRot="1" noChangeAspect="1" noChangeArrowheads="1" noTextEdit="1"/>
          </p:cNvSpPr>
          <p:nvPr>
            <p:ph type="sldImg"/>
          </p:nvPr>
        </p:nvSpPr>
        <p:spPr>
          <a:ln/>
        </p:spPr>
      </p:sp>
      <p:sp>
        <p:nvSpPr>
          <p:cNvPr id="413699" name="Rectangle 3"/>
          <p:cNvSpPr>
            <a:spLocks noGrp="1" noChangeArrowheads="1"/>
          </p:cNvSpPr>
          <p:nvPr>
            <p:ph type="body" idx="1"/>
          </p:nvPr>
        </p:nvSpPr>
        <p:spPr>
          <a:xfrm>
            <a:off x="341652" y="4299665"/>
            <a:ext cx="6393771" cy="4073366"/>
          </a:xfrm>
        </p:spPr>
        <p:txBody>
          <a:bodyPr/>
          <a:lstStyle/>
          <a:p>
            <a:pPr>
              <a:spcBef>
                <a:spcPct val="50000"/>
              </a:spcBef>
            </a:pPr>
            <a:r>
              <a:rPr lang="en-US" sz="1600" dirty="0"/>
              <a:t>Telephone growth was phenomenal: from 0 to almost 4 million subscribers (in the US) in 30 years. The curve is essentially exponential – just like the initial growth in Internet subscriptions. </a:t>
            </a:r>
          </a:p>
          <a:p>
            <a:pPr>
              <a:spcBef>
                <a:spcPct val="50000"/>
              </a:spcBef>
            </a:pPr>
            <a:r>
              <a:rPr lang="en-US" sz="1600" dirty="0"/>
              <a:t>This growth drove substantial innovation </a:t>
            </a:r>
            <a:r>
              <a:rPr lang="en-US" sz="1600" dirty="0" smtClean="0"/>
              <a:t>: </a:t>
            </a:r>
            <a:r>
              <a:rPr lang="en-US" sz="1600" dirty="0"/>
              <a:t>both to satisfy customer demands, but also to support enormously increasing scale in user demands. For example, telephone dialing / switching networks replaced operators with patch boards. Multiplexing technologies let multiple ‘virtual’ lines share the same physical line. And developments in signal compression, error correcting coding, and digital compression / multiplexing technologies let the </a:t>
            </a:r>
            <a:r>
              <a:rPr lang="en-US" sz="1600" dirty="0" err="1"/>
              <a:t>telcos</a:t>
            </a:r>
            <a:r>
              <a:rPr lang="en-US" sz="1600" dirty="0"/>
              <a:t> improve the underlying </a:t>
            </a:r>
            <a:r>
              <a:rPr lang="en-US" sz="1600" dirty="0" smtClean="0"/>
              <a:t>infrastructure </a:t>
            </a:r>
            <a:r>
              <a:rPr lang="en-US" sz="1600" dirty="0"/>
              <a:t>while preserving the simple ‘point to point’ </a:t>
            </a:r>
            <a:r>
              <a:rPr lang="en-US" sz="1600" dirty="0" smtClean="0"/>
              <a:t>connections that </a:t>
            </a:r>
            <a:r>
              <a:rPr lang="en-US" sz="1600" dirty="0"/>
              <a:t>make the telephone so </a:t>
            </a:r>
            <a:r>
              <a:rPr lang="en-US" sz="1600" dirty="0" smtClean="0"/>
              <a:t>easy</a:t>
            </a:r>
            <a:endParaRPr lang="en-US" sz="1600" dirty="0"/>
          </a:p>
          <a:p>
            <a:pPr>
              <a:spcBef>
                <a:spcPct val="50000"/>
              </a:spcBef>
            </a:pPr>
            <a:r>
              <a:rPr lang="en-US" sz="1600" dirty="0"/>
              <a:t>But this underlying digital and packet-switched network could also server other purposes. Like the internet.  </a:t>
            </a:r>
          </a:p>
          <a:p>
            <a:pPr>
              <a:spcBef>
                <a:spcPct val="50000"/>
              </a:spcBef>
            </a:pPr>
            <a:r>
              <a:rPr lang="en-US" dirty="0"/>
              <a:t>The overlaid chart of access rates is </a:t>
            </a:r>
            <a:r>
              <a:rPr lang="en-US" dirty="0" smtClean="0"/>
              <a:t>from: http</a:t>
            </a:r>
            <a:r>
              <a:rPr lang="en-US" dirty="0"/>
              <a:t>://www.ipbusinessmag.com/departments.php?department_id=17&amp;article_id=335</a:t>
            </a:r>
            <a:endParaRPr lang="en-US" sz="1400"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7B91C96-FDD0-4AF8-9BDF-2F892C6A8B45}" type="slidenum">
              <a:rPr lang="en-US"/>
              <a:pPr/>
              <a:t>26</a:t>
            </a:fld>
            <a:endParaRPr lang="en-US"/>
          </a:p>
        </p:txBody>
      </p:sp>
      <p:sp>
        <p:nvSpPr>
          <p:cNvPr id="352258" name="Rectangle 2"/>
          <p:cNvSpPr>
            <a:spLocks noGrp="1" noRot="1" noChangeAspect="1" noChangeArrowheads="1" noTextEdit="1"/>
          </p:cNvSpPr>
          <p:nvPr>
            <p:ph type="sldImg"/>
          </p:nvPr>
        </p:nvSpPr>
        <p:spPr>
          <a:ln/>
        </p:spPr>
      </p:sp>
      <p:sp>
        <p:nvSpPr>
          <p:cNvPr id="352259" name="Rectangle 3"/>
          <p:cNvSpPr>
            <a:spLocks noGrp="1" noChangeArrowheads="1"/>
          </p:cNvSpPr>
          <p:nvPr>
            <p:ph type="body" idx="1"/>
          </p:nvPr>
        </p:nvSpPr>
        <p:spPr/>
        <p:txBody>
          <a:bodyPr/>
          <a:lstStyle/>
          <a:p>
            <a:r>
              <a:rPr lang="en-US" sz="1600" dirty="0"/>
              <a:t>The “Internet” really began in 1969 – </a:t>
            </a:r>
            <a:r>
              <a:rPr lang="en-US" sz="1600" dirty="0" smtClean="0"/>
              <a:t>the same year that Neil Armstrong became the first man to land on the moon.</a:t>
            </a:r>
          </a:p>
          <a:p>
            <a:r>
              <a:rPr lang="en-US" sz="1600" dirty="0" smtClean="0"/>
              <a:t>That’s </a:t>
            </a:r>
            <a:r>
              <a:rPr lang="en-US" sz="1600" dirty="0"/>
              <a:t>when the first </a:t>
            </a:r>
            <a:r>
              <a:rPr lang="en-US" sz="1600" dirty="0" err="1"/>
              <a:t>ARPAnet</a:t>
            </a:r>
            <a:r>
              <a:rPr lang="en-US" sz="1600" dirty="0"/>
              <a:t> network was created, consisting of a few (&lt;10) computers connected together using the first version of IP.  </a:t>
            </a:r>
          </a:p>
          <a:p>
            <a:r>
              <a:rPr lang="en-US" sz="1600" dirty="0" smtClean="0"/>
              <a:t>For long-distance networking, this bootstrapped on top of the telephone network.</a:t>
            </a:r>
          </a:p>
          <a:p>
            <a:r>
              <a:rPr lang="en-US" sz="1600" dirty="0" smtClean="0"/>
              <a:t>Just like the telephone bootstrapped on the telegraph network, 100 years earlier!</a:t>
            </a:r>
            <a:endParaRPr lang="en-US" sz="1600" dirty="0"/>
          </a:p>
          <a:p>
            <a:r>
              <a:rPr lang="en-US" sz="1600" dirty="0" smtClean="0"/>
              <a:t>Photo: from NASA images library. </a:t>
            </a:r>
            <a:endParaRPr lang="en-US" sz="1600"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7B91C96-FDD0-4AF8-9BDF-2F892C6A8B45}" type="slidenum">
              <a:rPr lang="en-US"/>
              <a:pPr/>
              <a:t>27</a:t>
            </a:fld>
            <a:endParaRPr lang="en-US"/>
          </a:p>
        </p:txBody>
      </p:sp>
      <p:sp>
        <p:nvSpPr>
          <p:cNvPr id="352258" name="Rectangle 2"/>
          <p:cNvSpPr>
            <a:spLocks noGrp="1" noRot="1" noChangeAspect="1" noChangeArrowheads="1" noTextEdit="1"/>
          </p:cNvSpPr>
          <p:nvPr>
            <p:ph type="sldImg"/>
          </p:nvPr>
        </p:nvSpPr>
        <p:spPr>
          <a:ln/>
        </p:spPr>
      </p:sp>
      <p:sp>
        <p:nvSpPr>
          <p:cNvPr id="352259" name="Rectangle 3"/>
          <p:cNvSpPr>
            <a:spLocks noGrp="1" noChangeArrowheads="1"/>
          </p:cNvSpPr>
          <p:nvPr>
            <p:ph type="body" idx="1"/>
          </p:nvPr>
        </p:nvSpPr>
        <p:spPr/>
        <p:txBody>
          <a:bodyPr/>
          <a:lstStyle/>
          <a:p>
            <a:r>
              <a:rPr lang="en-US" dirty="0"/>
              <a:t>The “Internet” really began in 1969 – that’s when the first </a:t>
            </a:r>
            <a:r>
              <a:rPr lang="en-US" dirty="0" err="1"/>
              <a:t>ARPAnet</a:t>
            </a:r>
            <a:r>
              <a:rPr lang="en-US" dirty="0"/>
              <a:t> </a:t>
            </a:r>
            <a:r>
              <a:rPr lang="en-US" dirty="0" smtClean="0"/>
              <a:t>network</a:t>
            </a:r>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69328" name="Rectangle 16"/>
          <p:cNvSpPr>
            <a:spLocks noGrp="1" noChangeArrowheads="1"/>
          </p:cNvSpPr>
          <p:nvPr>
            <p:ph type="ctrTitle" sz="quarter"/>
          </p:nvPr>
        </p:nvSpPr>
        <p:spPr>
          <a:xfrm>
            <a:off x="1066800" y="1997075"/>
            <a:ext cx="7086600" cy="1431925"/>
          </a:xfrm>
        </p:spPr>
        <p:txBody>
          <a:bodyPr/>
          <a:lstStyle>
            <a:lvl1pPr algn="l">
              <a:defRPr b="0">
                <a:latin typeface="Palatino Linotype" pitchFamily="18" charset="0"/>
              </a:defRPr>
            </a:lvl1pPr>
          </a:lstStyle>
          <a:p>
            <a:r>
              <a:rPr lang="en-US" dirty="0"/>
              <a:t>Click to edit Master title style</a:t>
            </a:r>
          </a:p>
        </p:txBody>
      </p:sp>
      <p:sp>
        <p:nvSpPr>
          <p:cNvPr id="269329" name="Rectangle 17"/>
          <p:cNvSpPr>
            <a:spLocks noGrp="1" noChangeArrowheads="1"/>
          </p:cNvSpPr>
          <p:nvPr>
            <p:ph type="subTitle" sz="quarter" idx="1"/>
          </p:nvPr>
        </p:nvSpPr>
        <p:spPr>
          <a:xfrm>
            <a:off x="1066800" y="3886200"/>
            <a:ext cx="6400800" cy="1752600"/>
          </a:xfrm>
        </p:spPr>
        <p:txBody>
          <a:bodyPr/>
          <a:lstStyle>
            <a:lvl1pPr marL="0" indent="0">
              <a:buFont typeface="Wingdings" pitchFamily="2" charset="2"/>
              <a:buNone/>
              <a:defRPr/>
            </a:lvl1pPr>
          </a:lstStyle>
          <a:p>
            <a:r>
              <a:rPr lang="en-US" dirty="0"/>
              <a:t>Click to edit Master subtitle style</a:t>
            </a:r>
          </a:p>
        </p:txBody>
      </p:sp>
      <p:sp>
        <p:nvSpPr>
          <p:cNvPr id="269330" name="Rectangle 18"/>
          <p:cNvSpPr>
            <a:spLocks noGrp="1" noChangeArrowheads="1"/>
          </p:cNvSpPr>
          <p:nvPr>
            <p:ph type="dt" sz="quarter" idx="2"/>
          </p:nvPr>
        </p:nvSpPr>
        <p:spPr/>
        <p:txBody>
          <a:bodyPr/>
          <a:lstStyle>
            <a:lvl1pPr>
              <a:defRPr/>
            </a:lvl1pPr>
          </a:lstStyle>
          <a:p>
            <a:endParaRPr lang="en-US"/>
          </a:p>
        </p:txBody>
      </p:sp>
      <p:sp>
        <p:nvSpPr>
          <p:cNvPr id="269331" name="Rectangle 19"/>
          <p:cNvSpPr>
            <a:spLocks noGrp="1" noChangeArrowheads="1"/>
          </p:cNvSpPr>
          <p:nvPr>
            <p:ph type="ftr" sz="quarter" idx="3"/>
          </p:nvPr>
        </p:nvSpPr>
        <p:spPr>
          <a:xfrm>
            <a:off x="3352800" y="6248400"/>
            <a:ext cx="2895600" cy="457200"/>
          </a:xfrm>
        </p:spPr>
        <p:txBody>
          <a:bodyPr/>
          <a:lstStyle>
            <a:lvl1pPr>
              <a:defRPr/>
            </a:lvl1pPr>
          </a:lstStyle>
          <a:p>
            <a:endParaRPr lang="en-US"/>
          </a:p>
        </p:txBody>
      </p:sp>
      <p:sp>
        <p:nvSpPr>
          <p:cNvPr id="269332" name="Rectangle 20"/>
          <p:cNvSpPr>
            <a:spLocks noGrp="1" noChangeArrowheads="1"/>
          </p:cNvSpPr>
          <p:nvPr>
            <p:ph type="sldNum" sz="quarter" idx="4"/>
          </p:nvPr>
        </p:nvSpPr>
        <p:spPr/>
        <p:txBody>
          <a:bodyPr/>
          <a:lstStyle>
            <a:lvl1pPr>
              <a:defRPr/>
            </a:lvl1pPr>
          </a:lstStyle>
          <a:p>
            <a:fld id="{3CC92701-A2F4-40A2-B09C-92436BDBDBD1}" type="slidenum">
              <a:rPr lang="en-US"/>
              <a:pPr/>
              <a:t>‹#›</a:t>
            </a:fld>
            <a:endParaRPr lang="en-US"/>
          </a:p>
        </p:txBody>
      </p:sp>
    </p:spTree>
  </p:cSld>
  <p:clrMapOvr>
    <a:masterClrMapping/>
  </p:clrMapOvr>
  <p:transition>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D4C5CEE-6BB4-473D-AB80-9636ECEBD842}" type="slidenum">
              <a:rPr lang="en-US"/>
              <a:pPr/>
              <a:t>‹#›</a:t>
            </a:fld>
            <a:endParaRPr lang="en-US"/>
          </a:p>
        </p:txBody>
      </p:sp>
    </p:spTree>
  </p:cSld>
  <p:clrMapOvr>
    <a:masterClrMapping/>
  </p:clrMapOvr>
  <p:transition>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dirty="0" smtClean="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69E2065-E200-4E25-8C66-5F830B55C37C}" type="slidenum">
              <a:rPr lang="en-US"/>
              <a:pPr/>
              <a:t>‹#›</a:t>
            </a:fld>
            <a:endParaRPr lang="en-US"/>
          </a:p>
        </p:txBody>
      </p:sp>
    </p:spTree>
  </p:cSld>
  <p:clrMapOvr>
    <a:masterClrMapping/>
  </p:clrMapOvr>
  <p:transition>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1066800" y="1981200"/>
            <a:ext cx="36957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914900" y="1981200"/>
            <a:ext cx="36957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FB7A1136-B0CE-42D2-8949-6F2F7B82ACC6}" type="slidenum">
              <a:rPr lang="en-US"/>
              <a:pPr/>
              <a:t>‹#›</a:t>
            </a:fld>
            <a:endParaRPr lang="en-US"/>
          </a:p>
        </p:txBody>
      </p:sp>
    </p:spTree>
  </p:cSld>
  <p:clrMapOvr>
    <a:masterClrMapping/>
  </p:clrMapOvr>
  <p:transition>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8171FDCE-14C8-418C-8CC0-7FB55528E3B1}" type="slidenum">
              <a:rPr lang="en-US"/>
              <a:pPr/>
              <a:t>‹#›</a:t>
            </a:fld>
            <a:endParaRPr lang="en-US"/>
          </a:p>
        </p:txBody>
      </p:sp>
    </p:spTree>
  </p:cSld>
  <p:clrMapOvr>
    <a:masterClrMapping/>
  </p:clrMapOvr>
  <p:transition>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B7CBAB17-E7BE-46B6-AAD9-25F7E7D143A8}" type="slidenum">
              <a:rPr lang="en-US"/>
              <a:pPr/>
              <a:t>‹#›</a:t>
            </a:fld>
            <a:endParaRPr lang="en-US"/>
          </a:p>
        </p:txBody>
      </p:sp>
    </p:spTree>
  </p:cSld>
  <p:clrMapOvr>
    <a:masterClrMapping/>
  </p:clrMapOvr>
  <p:transition>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C21211DB-4AF2-4853-8CFD-DFF8751D70B9}" type="slidenum">
              <a:rPr lang="en-US"/>
              <a:pPr/>
              <a:t>‹#›</a:t>
            </a:fld>
            <a:endParaRPr lang="en-US"/>
          </a:p>
        </p:txBody>
      </p:sp>
    </p:spTree>
  </p:cSld>
  <p:clrMapOvr>
    <a:masterClrMapping/>
  </p:clrMapOvr>
  <p:transition>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4BEDDC27-F008-4771-B3C9-F4D62791F950}" type="slidenum">
              <a:rPr lang="en-US"/>
              <a:pPr/>
              <a:t>‹#›</a:t>
            </a:fld>
            <a:endParaRPr lang="en-US"/>
          </a:p>
        </p:txBody>
      </p:sp>
    </p:spTree>
  </p:cSld>
  <p:clrMapOvr>
    <a:masterClrMapping/>
  </p:clrMapOvr>
  <p:transition>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0C450E8D-B351-4FA9-98B7-DC98C822C2B5}" type="slidenum">
              <a:rPr lang="en-US"/>
              <a:pPr/>
              <a:t>‹#›</a:t>
            </a:fld>
            <a:endParaRPr lang="en-US"/>
          </a:p>
        </p:txBody>
      </p:sp>
    </p:spTree>
  </p:cSld>
  <p:clrMapOvr>
    <a:masterClrMapping/>
  </p:clrMapOvr>
  <p:transition>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3B0E1BF-7F64-4CEA-96F9-2263629EB6B1}" type="slidenum">
              <a:rPr lang="en-US"/>
              <a:pPr/>
              <a:t>‹#›</a:t>
            </a:fld>
            <a:endParaRPr lang="en-US"/>
          </a:p>
        </p:txBody>
      </p:sp>
    </p:spTree>
  </p:cSld>
  <p:clrMapOvr>
    <a:masterClrMapping/>
  </p:clrMapOvr>
  <p:transition>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24650" y="304800"/>
            <a:ext cx="1885950" cy="5791200"/>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1066800" y="304800"/>
            <a:ext cx="5505450" cy="5791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43EB975-5C1E-487D-B89E-7981085D1495}" type="slidenum">
              <a:rPr lang="en-US"/>
              <a:pPr/>
              <a:t>‹#›</a:t>
            </a:fld>
            <a:endParaRPr lang="en-US"/>
          </a:p>
        </p:txBody>
      </p:sp>
    </p:spTree>
  </p:cSld>
  <p:clrMapOvr>
    <a:masterClrMapping/>
  </p:clrMapOvr>
  <p:transition>
    <p:fade thruBlk="1"/>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066800" y="304800"/>
            <a:ext cx="7543800" cy="1431925"/>
          </a:xfrm>
        </p:spPr>
        <p:txBody>
          <a:bodyPr/>
          <a:lstStyle/>
          <a:p>
            <a:r>
              <a:rPr lang="en-US" smtClean="0"/>
              <a:t>Click to edit Master title style</a:t>
            </a:r>
            <a:endParaRPr lang="en-CA"/>
          </a:p>
        </p:txBody>
      </p:sp>
      <p:sp>
        <p:nvSpPr>
          <p:cNvPr id="3" name="Table Placeholder 2"/>
          <p:cNvSpPr>
            <a:spLocks noGrp="1"/>
          </p:cNvSpPr>
          <p:nvPr>
            <p:ph type="tbl" idx="1"/>
          </p:nvPr>
        </p:nvSpPr>
        <p:spPr>
          <a:xfrm>
            <a:off x="1066800" y="1981200"/>
            <a:ext cx="7543800" cy="4114800"/>
          </a:xfrm>
        </p:spPr>
        <p:txBody>
          <a:bodyPr/>
          <a:lstStyle/>
          <a:p>
            <a:endParaRPr lang="en-CA"/>
          </a:p>
        </p:txBody>
      </p:sp>
      <p:sp>
        <p:nvSpPr>
          <p:cNvPr id="4" name="Date Placeholder 3"/>
          <p:cNvSpPr>
            <a:spLocks noGrp="1"/>
          </p:cNvSpPr>
          <p:nvPr>
            <p:ph type="dt" sz="half" idx="10"/>
          </p:nvPr>
        </p:nvSpPr>
        <p:spPr>
          <a:xfrm>
            <a:off x="1066800" y="6248400"/>
            <a:ext cx="1905000" cy="457200"/>
          </a:xfrm>
        </p:spPr>
        <p:txBody>
          <a:bodyPr/>
          <a:lstStyle>
            <a:lvl1pPr>
              <a:defRPr/>
            </a:lvl1pPr>
          </a:lstStyle>
          <a:p>
            <a:endParaRPr lang="en-US"/>
          </a:p>
        </p:txBody>
      </p:sp>
      <p:sp>
        <p:nvSpPr>
          <p:cNvPr id="5" name="Footer Placeholder 4"/>
          <p:cNvSpPr>
            <a:spLocks noGrp="1"/>
          </p:cNvSpPr>
          <p:nvPr>
            <p:ph type="ftr" sz="quarter" idx="11"/>
          </p:nvPr>
        </p:nvSpPr>
        <p:spPr>
          <a:xfrm>
            <a:off x="3429000" y="6248400"/>
            <a:ext cx="2895600" cy="457200"/>
          </a:xfrm>
        </p:spPr>
        <p:txBody>
          <a:bodyPr/>
          <a:lstStyle>
            <a:lvl1pPr>
              <a:defRPr/>
            </a:lvl1pPr>
          </a:lstStyle>
          <a:p>
            <a:endParaRPr lang="en-US"/>
          </a:p>
        </p:txBody>
      </p:sp>
      <p:sp>
        <p:nvSpPr>
          <p:cNvPr id="6" name="Slide Number Placeholder 5"/>
          <p:cNvSpPr>
            <a:spLocks noGrp="1"/>
          </p:cNvSpPr>
          <p:nvPr>
            <p:ph type="sldNum" sz="quarter" idx="12"/>
          </p:nvPr>
        </p:nvSpPr>
        <p:spPr>
          <a:xfrm>
            <a:off x="7239000" y="6477000"/>
            <a:ext cx="1905000" cy="457200"/>
          </a:xfrm>
        </p:spPr>
        <p:txBody>
          <a:bodyPr/>
          <a:lstStyle>
            <a:lvl1pPr>
              <a:defRPr/>
            </a:lvl1pPr>
          </a:lstStyle>
          <a:p>
            <a:fld id="{61301374-891E-4437-ADD0-23FEEC7BE81E}" type="slidenum">
              <a:rPr lang="en-US"/>
              <a:pPr/>
              <a:t>‹#›</a:t>
            </a:fld>
            <a:endParaRPr lang="en-US"/>
          </a:p>
        </p:txBody>
      </p:sp>
    </p:spTree>
  </p:cSld>
  <p:clrMapOvr>
    <a:masterClrMapping/>
  </p:clrMapOvr>
  <p:transition>
    <p:fade thruBlk="1"/>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66800" y="304800"/>
            <a:ext cx="7543800" cy="1431925"/>
          </a:xfrm>
        </p:spPr>
        <p:txBody>
          <a:bodyPr/>
          <a:lstStyle/>
          <a:p>
            <a:r>
              <a:rPr lang="en-US" smtClean="0"/>
              <a:t>Click to edit Master title style</a:t>
            </a:r>
            <a:endParaRPr lang="en-CA"/>
          </a:p>
        </p:txBody>
      </p:sp>
      <p:sp>
        <p:nvSpPr>
          <p:cNvPr id="3" name="Text Placeholder 2"/>
          <p:cNvSpPr>
            <a:spLocks noGrp="1"/>
          </p:cNvSpPr>
          <p:nvPr>
            <p:ph type="body" sz="half" idx="1"/>
          </p:nvPr>
        </p:nvSpPr>
        <p:spPr>
          <a:xfrm>
            <a:off x="1066800" y="1981200"/>
            <a:ext cx="36957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914900" y="1981200"/>
            <a:ext cx="36957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a:xfrm>
            <a:off x="1066800" y="6248400"/>
            <a:ext cx="1905000" cy="457200"/>
          </a:xfrm>
        </p:spPr>
        <p:txBody>
          <a:bodyPr/>
          <a:lstStyle>
            <a:lvl1pPr>
              <a:defRPr/>
            </a:lvl1pPr>
          </a:lstStyle>
          <a:p>
            <a:endParaRPr lang="en-US"/>
          </a:p>
        </p:txBody>
      </p:sp>
      <p:sp>
        <p:nvSpPr>
          <p:cNvPr id="6" name="Footer Placeholder 5"/>
          <p:cNvSpPr>
            <a:spLocks noGrp="1"/>
          </p:cNvSpPr>
          <p:nvPr>
            <p:ph type="ftr" sz="quarter" idx="11"/>
          </p:nvPr>
        </p:nvSpPr>
        <p:spPr>
          <a:xfrm>
            <a:off x="3429000" y="6248400"/>
            <a:ext cx="289560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7239000" y="6477000"/>
            <a:ext cx="1905000" cy="457200"/>
          </a:xfrm>
        </p:spPr>
        <p:txBody>
          <a:bodyPr/>
          <a:lstStyle>
            <a:lvl1pPr>
              <a:defRPr/>
            </a:lvl1pPr>
          </a:lstStyle>
          <a:p>
            <a:fld id="{F0D6DFE5-855B-4A60-8DD4-98F3AB652572}" type="slidenum">
              <a:rPr lang="en-US"/>
              <a:pPr/>
              <a:t>‹#›</a:t>
            </a:fld>
            <a:endParaRPr lang="en-US"/>
          </a:p>
        </p:txBody>
      </p:sp>
    </p:spTree>
  </p:cSld>
  <p:clrMapOvr>
    <a:masterClrMapping/>
  </p:clrMapOvr>
  <p:transition>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68303" name="Rectangle 15"/>
          <p:cNvSpPr>
            <a:spLocks noGrp="1" noChangeArrowheads="1"/>
          </p:cNvSpPr>
          <p:nvPr>
            <p:ph type="title"/>
          </p:nvPr>
        </p:nvSpPr>
        <p:spPr bwMode="auto">
          <a:xfrm>
            <a:off x="1066800" y="304800"/>
            <a:ext cx="7543800" cy="14319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smtClean="0"/>
              <a:t>Click to edit Master title style</a:t>
            </a:r>
          </a:p>
        </p:txBody>
      </p:sp>
      <p:sp>
        <p:nvSpPr>
          <p:cNvPr id="268304" name="Rectangle 16"/>
          <p:cNvSpPr>
            <a:spLocks noGrp="1" noChangeArrowheads="1"/>
          </p:cNvSpPr>
          <p:nvPr>
            <p:ph type="body" idx="1"/>
          </p:nvPr>
        </p:nvSpPr>
        <p:spPr bwMode="auto">
          <a:xfrm>
            <a:off x="1066800" y="1981200"/>
            <a:ext cx="75438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268305" name="Rectangle 17"/>
          <p:cNvSpPr>
            <a:spLocks noGrp="1" noChangeArrowheads="1"/>
          </p:cNvSpPr>
          <p:nvPr>
            <p:ph type="dt" sz="half" idx="2"/>
          </p:nvPr>
        </p:nvSpPr>
        <p:spPr bwMode="auto">
          <a:xfrm>
            <a:off x="1066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buClrTx/>
              <a:buSzTx/>
              <a:buFontTx/>
              <a:buNone/>
              <a:defRPr sz="1000" b="0">
                <a:effectLst>
                  <a:outerShdw blurRad="38100" dist="38100" dir="2700000" algn="tl">
                    <a:srgbClr val="C0C0C0"/>
                  </a:outerShdw>
                </a:effectLst>
                <a:latin typeface="Tahoma" pitchFamily="34" charset="0"/>
              </a:defRPr>
            </a:lvl1pPr>
          </a:lstStyle>
          <a:p>
            <a:endParaRPr lang="en-US"/>
          </a:p>
        </p:txBody>
      </p:sp>
      <p:sp>
        <p:nvSpPr>
          <p:cNvPr id="268306" name="Rectangle 18"/>
          <p:cNvSpPr>
            <a:spLocks noGrp="1" noChangeArrowheads="1"/>
          </p:cNvSpPr>
          <p:nvPr>
            <p:ph type="ftr" sz="quarter" idx="3"/>
          </p:nvPr>
        </p:nvSpPr>
        <p:spPr bwMode="auto">
          <a:xfrm>
            <a:off x="34290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spcBef>
                <a:spcPct val="0"/>
              </a:spcBef>
              <a:buClrTx/>
              <a:buSzTx/>
              <a:buFontTx/>
              <a:buNone/>
              <a:defRPr sz="1000" b="0">
                <a:effectLst>
                  <a:outerShdw blurRad="38100" dist="38100" dir="2700000" algn="tl">
                    <a:srgbClr val="C0C0C0"/>
                  </a:outerShdw>
                </a:effectLst>
                <a:latin typeface="Tahoma" pitchFamily="34" charset="0"/>
              </a:defRPr>
            </a:lvl1pPr>
          </a:lstStyle>
          <a:p>
            <a:endParaRPr lang="en-US"/>
          </a:p>
        </p:txBody>
      </p:sp>
      <p:sp>
        <p:nvSpPr>
          <p:cNvPr id="268307" name="Rectangle 19"/>
          <p:cNvSpPr>
            <a:spLocks noGrp="1" noChangeArrowheads="1"/>
          </p:cNvSpPr>
          <p:nvPr>
            <p:ph type="sldNum" sz="quarter" idx="4"/>
          </p:nvPr>
        </p:nvSpPr>
        <p:spPr bwMode="auto">
          <a:xfrm>
            <a:off x="7239000" y="64770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buClrTx/>
              <a:buSzTx/>
              <a:buFontTx/>
              <a:buNone/>
              <a:defRPr sz="1800" b="0">
                <a:effectLst>
                  <a:outerShdw blurRad="38100" dist="38100" dir="2700000" algn="tl">
                    <a:srgbClr val="C0C0C0"/>
                  </a:outerShdw>
                </a:effectLst>
                <a:latin typeface="Tahoma" pitchFamily="34" charset="0"/>
              </a:defRPr>
            </a:lvl1pPr>
          </a:lstStyle>
          <a:p>
            <a:fld id="{447D3070-ABD7-4B83-BA68-9EF7E7B1E710}"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823" r:id="rId1"/>
    <p:sldLayoutId id="2147483824" r:id="rId2"/>
    <p:sldLayoutId id="2147483825" r:id="rId3"/>
    <p:sldLayoutId id="2147483826" r:id="rId4"/>
    <p:sldLayoutId id="2147483827" r:id="rId5"/>
    <p:sldLayoutId id="2147483828" r:id="rId6"/>
    <p:sldLayoutId id="2147483829" r:id="rId7"/>
    <p:sldLayoutId id="2147483830" r:id="rId8"/>
    <p:sldLayoutId id="2147483831" r:id="rId9"/>
    <p:sldLayoutId id="2147483832" r:id="rId10"/>
    <p:sldLayoutId id="2147483833" r:id="rId11"/>
    <p:sldLayoutId id="2147483834" r:id="rId12"/>
    <p:sldLayoutId id="2147483835" r:id="rId13"/>
  </p:sldLayoutIdLst>
  <p:transition>
    <p:fade thruBlk="1"/>
  </p:transition>
  <p:txStyles>
    <p:titleStyle>
      <a:lvl1pPr algn="ctr" rtl="0" fontAlgn="base">
        <a:spcBef>
          <a:spcPct val="0"/>
        </a:spcBef>
        <a:spcAft>
          <a:spcPct val="0"/>
        </a:spcAft>
        <a:defRPr sz="3600" b="0" baseline="0">
          <a:solidFill>
            <a:schemeClr val="bg1"/>
          </a:solidFill>
          <a:latin typeface="+mj-lt"/>
          <a:ea typeface="+mj-ea"/>
          <a:cs typeface="+mj-cs"/>
        </a:defRPr>
      </a:lvl1pPr>
      <a:lvl2pPr algn="ctr" rtl="0" fontAlgn="base">
        <a:spcBef>
          <a:spcPct val="0"/>
        </a:spcBef>
        <a:spcAft>
          <a:spcPct val="0"/>
        </a:spcAft>
        <a:defRPr sz="3600" b="1">
          <a:solidFill>
            <a:schemeClr val="tx2"/>
          </a:solidFill>
          <a:latin typeface="Franklin Gothic Book" pitchFamily="34" charset="0"/>
        </a:defRPr>
      </a:lvl2pPr>
      <a:lvl3pPr algn="ctr" rtl="0" fontAlgn="base">
        <a:spcBef>
          <a:spcPct val="0"/>
        </a:spcBef>
        <a:spcAft>
          <a:spcPct val="0"/>
        </a:spcAft>
        <a:defRPr sz="3600" b="1">
          <a:solidFill>
            <a:schemeClr val="tx2"/>
          </a:solidFill>
          <a:latin typeface="Franklin Gothic Book" pitchFamily="34" charset="0"/>
        </a:defRPr>
      </a:lvl3pPr>
      <a:lvl4pPr algn="ctr" rtl="0" fontAlgn="base">
        <a:spcBef>
          <a:spcPct val="0"/>
        </a:spcBef>
        <a:spcAft>
          <a:spcPct val="0"/>
        </a:spcAft>
        <a:defRPr sz="3600" b="1">
          <a:solidFill>
            <a:schemeClr val="tx2"/>
          </a:solidFill>
          <a:latin typeface="Franklin Gothic Book" pitchFamily="34" charset="0"/>
        </a:defRPr>
      </a:lvl4pPr>
      <a:lvl5pPr algn="ctr" rtl="0" fontAlgn="base">
        <a:spcBef>
          <a:spcPct val="0"/>
        </a:spcBef>
        <a:spcAft>
          <a:spcPct val="0"/>
        </a:spcAft>
        <a:defRPr sz="3600" b="1">
          <a:solidFill>
            <a:schemeClr val="tx2"/>
          </a:solidFill>
          <a:latin typeface="Franklin Gothic Book" pitchFamily="34" charset="0"/>
        </a:defRPr>
      </a:lvl5pPr>
      <a:lvl6pPr marL="457200" algn="ctr" rtl="0" fontAlgn="base">
        <a:spcBef>
          <a:spcPct val="0"/>
        </a:spcBef>
        <a:spcAft>
          <a:spcPct val="0"/>
        </a:spcAft>
        <a:defRPr sz="3600" b="1">
          <a:solidFill>
            <a:schemeClr val="tx2"/>
          </a:solidFill>
          <a:latin typeface="Franklin Gothic Book" pitchFamily="34" charset="0"/>
        </a:defRPr>
      </a:lvl6pPr>
      <a:lvl7pPr marL="914400" algn="ctr" rtl="0" fontAlgn="base">
        <a:spcBef>
          <a:spcPct val="0"/>
        </a:spcBef>
        <a:spcAft>
          <a:spcPct val="0"/>
        </a:spcAft>
        <a:defRPr sz="3600" b="1">
          <a:solidFill>
            <a:schemeClr val="tx2"/>
          </a:solidFill>
          <a:latin typeface="Franklin Gothic Book" pitchFamily="34" charset="0"/>
        </a:defRPr>
      </a:lvl7pPr>
      <a:lvl8pPr marL="1371600" algn="ctr" rtl="0" fontAlgn="base">
        <a:spcBef>
          <a:spcPct val="0"/>
        </a:spcBef>
        <a:spcAft>
          <a:spcPct val="0"/>
        </a:spcAft>
        <a:defRPr sz="3600" b="1">
          <a:solidFill>
            <a:schemeClr val="tx2"/>
          </a:solidFill>
          <a:latin typeface="Franklin Gothic Book" pitchFamily="34" charset="0"/>
        </a:defRPr>
      </a:lvl8pPr>
      <a:lvl9pPr marL="1828800" algn="ctr" rtl="0" fontAlgn="base">
        <a:spcBef>
          <a:spcPct val="0"/>
        </a:spcBef>
        <a:spcAft>
          <a:spcPct val="0"/>
        </a:spcAft>
        <a:defRPr sz="3600" b="1">
          <a:solidFill>
            <a:schemeClr val="tx2"/>
          </a:solidFill>
          <a:latin typeface="Franklin Gothic Book" pitchFamily="34" charset="0"/>
        </a:defRPr>
      </a:lvl9pPr>
    </p:titleStyle>
    <p:bodyStyle>
      <a:lvl1pPr marL="342900" indent="-342900" algn="l" rtl="0" fontAlgn="base">
        <a:spcBef>
          <a:spcPct val="20000"/>
        </a:spcBef>
        <a:spcAft>
          <a:spcPct val="0"/>
        </a:spcAft>
        <a:buClr>
          <a:schemeClr val="hlink"/>
        </a:buClr>
        <a:buSzPct val="70000"/>
        <a:buFont typeface="Wingdings" pitchFamily="2" charset="2"/>
        <a:buChar char="n"/>
        <a:defRPr sz="3200" baseline="0">
          <a:solidFill>
            <a:schemeClr val="bg1"/>
          </a:solidFill>
          <a:latin typeface="+mn-lt"/>
          <a:ea typeface="+mn-ea"/>
          <a:cs typeface="+mn-cs"/>
        </a:defRPr>
      </a:lvl1pPr>
      <a:lvl2pPr marL="742950" indent="-285750" algn="l" rtl="0" fontAlgn="base">
        <a:spcBef>
          <a:spcPct val="20000"/>
        </a:spcBef>
        <a:spcAft>
          <a:spcPct val="0"/>
        </a:spcAft>
        <a:buClr>
          <a:schemeClr val="tx1"/>
        </a:buClr>
        <a:buChar char="–"/>
        <a:defRPr sz="2800" baseline="0">
          <a:solidFill>
            <a:schemeClr val="bg1"/>
          </a:solidFill>
          <a:latin typeface="+mn-lt"/>
        </a:defRPr>
      </a:lvl2pPr>
      <a:lvl3pPr marL="1143000" indent="-228600" algn="l" rtl="0" fontAlgn="base">
        <a:spcBef>
          <a:spcPct val="20000"/>
        </a:spcBef>
        <a:spcAft>
          <a:spcPct val="0"/>
        </a:spcAft>
        <a:buClr>
          <a:schemeClr val="hlink"/>
        </a:buClr>
        <a:buSzPct val="70000"/>
        <a:buFont typeface="Wingdings" pitchFamily="2" charset="2"/>
        <a:buChar char="n"/>
        <a:defRPr sz="2400" baseline="0">
          <a:solidFill>
            <a:schemeClr val="bg1"/>
          </a:solidFill>
          <a:latin typeface="+mn-lt"/>
        </a:defRPr>
      </a:lvl3pPr>
      <a:lvl4pPr marL="1600200" indent="-228600" algn="l" rtl="0" fontAlgn="base">
        <a:spcBef>
          <a:spcPct val="20000"/>
        </a:spcBef>
        <a:spcAft>
          <a:spcPct val="0"/>
        </a:spcAft>
        <a:buClr>
          <a:schemeClr val="tx1"/>
        </a:buClr>
        <a:buChar char="–"/>
        <a:defRPr sz="2000" baseline="0">
          <a:solidFill>
            <a:schemeClr val="bg1"/>
          </a:solidFill>
          <a:latin typeface="+mn-lt"/>
        </a:defRPr>
      </a:lvl4pPr>
      <a:lvl5pPr marL="2057400" indent="-228600" algn="l" rtl="0" fontAlgn="base">
        <a:spcBef>
          <a:spcPct val="20000"/>
        </a:spcBef>
        <a:spcAft>
          <a:spcPct val="0"/>
        </a:spcAft>
        <a:buClr>
          <a:schemeClr val="hlink"/>
        </a:buClr>
        <a:buSzPct val="70000"/>
        <a:buFont typeface="Wingdings" pitchFamily="2" charset="2"/>
        <a:buChar char="n"/>
        <a:defRPr sz="2000" baseline="0">
          <a:solidFill>
            <a:schemeClr val="bg1"/>
          </a:solidFill>
          <a:latin typeface="+mn-lt"/>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upload.wikimedia.org/wikipedia/commons/9/9a/1891_Telegraph_Lines.jpg"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oleObject" Target="../embeddings/Microsoft_Office_Excel_97-2003_Worksheet1.xls"/></Relationships>
</file>

<file path=ppt/slides/_rels/slide2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sz="quarter"/>
          </p:nvPr>
        </p:nvSpPr>
        <p:spPr/>
        <p:txBody>
          <a:bodyPr/>
          <a:lstStyle/>
          <a:p>
            <a:pPr algn="ctr"/>
            <a:r>
              <a:rPr lang="en-CA" b="0" dirty="0" smtClean="0">
                <a:latin typeface="+mj-lt"/>
              </a:rPr>
              <a:t>... </a:t>
            </a:r>
            <a:r>
              <a:rPr lang="en-CA" b="0" i="1" dirty="0" smtClean="0">
                <a:latin typeface="+mj-lt"/>
              </a:rPr>
              <a:t>the first 200 years </a:t>
            </a:r>
            <a:endParaRPr lang="en-CA" b="0" i="1" dirty="0">
              <a:latin typeface="+mj-lt"/>
            </a:endParaRPr>
          </a:p>
        </p:txBody>
      </p:sp>
      <p:sp>
        <p:nvSpPr>
          <p:cNvPr id="3" name="Subtitle 2"/>
          <p:cNvSpPr>
            <a:spLocks noGrp="1"/>
          </p:cNvSpPr>
          <p:nvPr>
            <p:ph type="subTitle" sz="quarter" idx="1"/>
          </p:nvPr>
        </p:nvSpPr>
        <p:spPr>
          <a:xfrm>
            <a:off x="1409700" y="3886200"/>
            <a:ext cx="6400800" cy="1752600"/>
          </a:xfrm>
        </p:spPr>
        <p:txBody>
          <a:bodyPr/>
          <a:lstStyle/>
          <a:p>
            <a:pPr algn="ctr"/>
            <a:r>
              <a:rPr lang="en-CA" dirty="0" smtClean="0"/>
              <a:t>Ian Graham</a:t>
            </a:r>
          </a:p>
          <a:p>
            <a:pPr algn="ctr"/>
            <a:r>
              <a:rPr lang="en-CA" dirty="0" smtClean="0">
                <a:solidFill>
                  <a:srgbClr val="00B0F0"/>
                </a:solidFill>
              </a:rPr>
              <a:t>www.iangraham.org</a:t>
            </a:r>
            <a:endParaRPr lang="en-CA" dirty="0">
              <a:solidFill>
                <a:srgbClr val="00B0F0"/>
              </a:solidFill>
            </a:endParaRPr>
          </a:p>
        </p:txBody>
      </p:sp>
    </p:spTree>
  </p:cSld>
  <p:clrMapOvr>
    <a:masterClrMapping/>
  </p:clrMapOvr>
  <p:transition>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sz="quarter"/>
          </p:nvPr>
        </p:nvSpPr>
        <p:spPr>
          <a:xfrm>
            <a:off x="1066800" y="1298575"/>
            <a:ext cx="7086600" cy="4518025"/>
          </a:xfrm>
        </p:spPr>
        <p:txBody>
          <a:bodyPr/>
          <a:lstStyle/>
          <a:p>
            <a:pPr algn="ctr"/>
            <a:r>
              <a:rPr lang="en-CA" b="0" dirty="0" smtClean="0">
                <a:effectLst>
                  <a:outerShdw blurRad="50800" dist="38100" dir="2700000" algn="tl" rotWithShape="0">
                    <a:prstClr val="black"/>
                  </a:outerShdw>
                </a:effectLst>
                <a:latin typeface="+mj-lt"/>
              </a:rPr>
              <a:t>(hi)story</a:t>
            </a:r>
            <a:r>
              <a:rPr lang="en-CA" dirty="0" smtClean="0">
                <a:effectLst>
                  <a:outerShdw blurRad="50800" dist="38100" dir="2700000" algn="tl" rotWithShape="0">
                    <a:prstClr val="black"/>
                  </a:outerShdw>
                </a:effectLst>
                <a:latin typeface="+mj-lt"/>
              </a:rPr>
              <a:t/>
            </a:r>
            <a:br>
              <a:rPr lang="en-CA" dirty="0" smtClean="0">
                <a:effectLst>
                  <a:outerShdw blurRad="50800" dist="38100" dir="2700000" algn="tl" rotWithShape="0">
                    <a:prstClr val="black"/>
                  </a:outerShdw>
                </a:effectLst>
                <a:latin typeface="+mj-lt"/>
              </a:rPr>
            </a:br>
            <a:r>
              <a:rPr lang="en-CA" dirty="0" smtClean="0">
                <a:effectLst>
                  <a:outerShdw blurRad="50800" dist="38100" dir="2700000" algn="tl" rotWithShape="0">
                    <a:prstClr val="black"/>
                  </a:outerShdw>
                </a:effectLst>
                <a:latin typeface="+mj-lt"/>
              </a:rPr>
              <a:t/>
            </a:r>
            <a:br>
              <a:rPr lang="en-CA" dirty="0" smtClean="0">
                <a:effectLst>
                  <a:outerShdw blurRad="50800" dist="38100" dir="2700000" algn="tl" rotWithShape="0">
                    <a:prstClr val="black"/>
                  </a:outerShdw>
                </a:effectLst>
                <a:latin typeface="+mj-lt"/>
              </a:rPr>
            </a:br>
            <a:r>
              <a:rPr lang="en-CA" b="0" dirty="0" smtClean="0">
                <a:solidFill>
                  <a:srgbClr val="00B0F0"/>
                </a:solidFill>
                <a:effectLst>
                  <a:outerShdw blurRad="50800" dist="38100" dir="2700000" algn="tl" rotWithShape="0">
                    <a:prstClr val="black"/>
                  </a:outerShdw>
                </a:effectLst>
                <a:latin typeface="+mj-lt"/>
              </a:rPr>
              <a:t>technology</a:t>
            </a:r>
            <a:r>
              <a:rPr lang="en-CA" b="0" dirty="0" smtClean="0">
                <a:effectLst>
                  <a:outerShdw blurRad="50800" dist="38100" dir="2700000" algn="tl" rotWithShape="0">
                    <a:prstClr val="black"/>
                  </a:outerShdw>
                </a:effectLst>
                <a:latin typeface="+mj-lt"/>
              </a:rPr>
              <a:t/>
            </a:r>
            <a:br>
              <a:rPr lang="en-CA" b="0" dirty="0" smtClean="0">
                <a:effectLst>
                  <a:outerShdw blurRad="50800" dist="38100" dir="2700000" algn="tl" rotWithShape="0">
                    <a:prstClr val="black"/>
                  </a:outerShdw>
                </a:effectLst>
                <a:latin typeface="+mj-lt"/>
              </a:rPr>
            </a:br>
            <a:r>
              <a:rPr lang="en-CA" b="0" dirty="0" smtClean="0">
                <a:effectLst>
                  <a:outerShdw blurRad="50800" dist="38100" dir="2700000" algn="tl" rotWithShape="0">
                    <a:prstClr val="black">
                      <a:alpha val="40000"/>
                    </a:prstClr>
                  </a:outerShdw>
                </a:effectLst>
                <a:latin typeface="+mj-lt"/>
              </a:rPr>
              <a:t/>
            </a:r>
            <a:br>
              <a:rPr lang="en-CA" b="0" dirty="0" smtClean="0">
                <a:effectLst>
                  <a:outerShdw blurRad="50800" dist="38100" dir="2700000" algn="tl" rotWithShape="0">
                    <a:prstClr val="black">
                      <a:alpha val="40000"/>
                    </a:prstClr>
                  </a:outerShdw>
                </a:effectLst>
                <a:latin typeface="+mj-lt"/>
              </a:rPr>
            </a:br>
            <a:r>
              <a:rPr lang="en-CA" b="0" dirty="0" smtClean="0">
                <a:effectLst>
                  <a:outerShdw blurRad="50800" dist="38100" dir="2700000" algn="tl" rotWithShape="0">
                    <a:prstClr val="black">
                      <a:alpha val="40000"/>
                    </a:prstClr>
                  </a:outerShdw>
                </a:effectLst>
                <a:latin typeface="+mj-lt"/>
              </a:rPr>
              <a:t>evolution</a:t>
            </a:r>
            <a:br>
              <a:rPr lang="en-CA" b="0" dirty="0" smtClean="0">
                <a:effectLst>
                  <a:outerShdw blurRad="50800" dist="38100" dir="2700000" algn="tl" rotWithShape="0">
                    <a:prstClr val="black">
                      <a:alpha val="40000"/>
                    </a:prstClr>
                  </a:outerShdw>
                </a:effectLst>
                <a:latin typeface="+mj-lt"/>
              </a:rPr>
            </a:br>
            <a:r>
              <a:rPr lang="en-CA" b="0" dirty="0" smtClean="0">
                <a:effectLst>
                  <a:outerShdw blurRad="50800" dist="38100" dir="2700000" algn="tl" rotWithShape="0">
                    <a:prstClr val="black">
                      <a:alpha val="40000"/>
                    </a:prstClr>
                  </a:outerShdw>
                </a:effectLst>
                <a:latin typeface="+mj-lt"/>
              </a:rPr>
              <a:t/>
            </a:r>
            <a:br>
              <a:rPr lang="en-CA" b="0" dirty="0" smtClean="0">
                <a:effectLst>
                  <a:outerShdw blurRad="50800" dist="38100" dir="2700000" algn="tl" rotWithShape="0">
                    <a:prstClr val="black">
                      <a:alpha val="40000"/>
                    </a:prstClr>
                  </a:outerShdw>
                </a:effectLst>
                <a:latin typeface="+mj-lt"/>
              </a:rPr>
            </a:br>
            <a:r>
              <a:rPr lang="en-CA" b="0" dirty="0" smtClean="0">
                <a:solidFill>
                  <a:srgbClr val="00B0F0"/>
                </a:solidFill>
                <a:effectLst>
                  <a:outerShdw blurRad="50800" dist="38100" dir="2700000" algn="tl" rotWithShape="0">
                    <a:prstClr val="black">
                      <a:alpha val="40000"/>
                    </a:prstClr>
                  </a:outerShdw>
                </a:effectLst>
                <a:latin typeface="+mj-lt"/>
              </a:rPr>
              <a:t>innovation</a:t>
            </a:r>
            <a:endParaRPr lang="en-CA" b="0" dirty="0">
              <a:latin typeface="Palatino Linotype" pitchFamily="18" charset="0"/>
            </a:endParaRPr>
          </a:p>
        </p:txBody>
      </p:sp>
    </p:spTree>
  </p:cSld>
  <p:clrMapOvr>
    <a:masterClrMapping/>
  </p:clrMapOvr>
  <p:transition>
    <p:fade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a:xfrm>
            <a:off x="812800" y="2038350"/>
            <a:ext cx="7543800" cy="2736850"/>
          </a:xfrm>
          <a:noFill/>
          <a:ln/>
        </p:spPr>
        <p:txBody>
          <a:bodyPr/>
          <a:lstStyle/>
          <a:p>
            <a:r>
              <a:rPr lang="en-US" sz="4400" b="0" dirty="0" smtClean="0">
                <a:solidFill>
                  <a:schemeClr val="bg1"/>
                </a:solidFill>
              </a:rPr>
              <a:t>25 December, 1763</a:t>
            </a:r>
            <a:br>
              <a:rPr lang="en-US" sz="4400" b="0" dirty="0" smtClean="0">
                <a:solidFill>
                  <a:schemeClr val="bg1"/>
                </a:solidFill>
              </a:rPr>
            </a:br>
            <a:r>
              <a:rPr lang="en-US" sz="4400" dirty="0" smtClean="0"/>
              <a:t/>
            </a:r>
            <a:br>
              <a:rPr lang="en-US" sz="4400" dirty="0" smtClean="0"/>
            </a:br>
            <a:r>
              <a:rPr lang="en-US" sz="4400" dirty="0" smtClean="0">
                <a:solidFill>
                  <a:srgbClr val="00B0F0"/>
                </a:solidFill>
              </a:rPr>
              <a:t>b.  Claude </a:t>
            </a:r>
            <a:r>
              <a:rPr lang="en-US" sz="4400" dirty="0" err="1" smtClean="0">
                <a:solidFill>
                  <a:srgbClr val="00B0F0"/>
                </a:solidFill>
              </a:rPr>
              <a:t>Chappe</a:t>
            </a:r>
            <a:endParaRPr lang="en-US" sz="4400" b="0" dirty="0">
              <a:solidFill>
                <a:srgbClr val="00B0F0"/>
              </a:solidFill>
            </a:endParaRPr>
          </a:p>
        </p:txBody>
      </p:sp>
    </p:spTree>
  </p:cSld>
  <p:clrMapOvr>
    <a:masterClrMapping/>
  </p:clrMapOvr>
  <p:transition>
    <p:fade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0258" name="Picture 2" descr="C:\Users\ian\Desktop\Claude_Chappe.jpg"/>
          <p:cNvPicPr>
            <a:picLocks noChangeAspect="1" noChangeArrowheads="1"/>
          </p:cNvPicPr>
          <p:nvPr/>
        </p:nvPicPr>
        <p:blipFill>
          <a:blip r:embed="rId3" cstate="print"/>
          <a:srcRect/>
          <a:stretch>
            <a:fillRect/>
          </a:stretch>
        </p:blipFill>
        <p:spPr bwMode="auto">
          <a:xfrm>
            <a:off x="1989611" y="-12700"/>
            <a:ext cx="5009200" cy="6858000"/>
          </a:xfrm>
          <a:prstGeom prst="rect">
            <a:avLst/>
          </a:prstGeom>
          <a:noFill/>
          <a:effectLst>
            <a:outerShdw blurRad="50800" dist="38100" dir="2700000" algn="tl" rotWithShape="0">
              <a:prstClr val="black">
                <a:alpha val="40000"/>
              </a:prstClr>
            </a:outerShdw>
          </a:effectLst>
        </p:spPr>
      </p:pic>
    </p:spTree>
  </p:cSld>
  <p:clrMapOvr>
    <a:masterClrMapping/>
  </p:clrMapOvr>
  <p:transition>
    <p:fade thruBlk="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a:xfrm>
            <a:off x="812800" y="2838450"/>
            <a:ext cx="7543800" cy="1431925"/>
          </a:xfrm>
          <a:noFill/>
          <a:ln/>
        </p:spPr>
        <p:txBody>
          <a:bodyPr/>
          <a:lstStyle/>
          <a:p>
            <a:r>
              <a:rPr lang="en-US" sz="5400" b="0" dirty="0" smtClean="0">
                <a:solidFill>
                  <a:srgbClr val="FF0000"/>
                </a:solidFill>
              </a:rPr>
              <a:t>14 July, 1789</a:t>
            </a:r>
            <a:endParaRPr lang="en-US" sz="5400" b="0" dirty="0">
              <a:solidFill>
                <a:srgbClr val="FF0000"/>
              </a:solidFill>
            </a:endParaRPr>
          </a:p>
        </p:txBody>
      </p:sp>
    </p:spTree>
  </p:cSld>
  <p:clrMapOvr>
    <a:masterClrMapping/>
  </p:clrMapOvr>
  <p:transition>
    <p:fade thruBlk="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3393" name="Picture 1" descr="C:\Users\ian\Desktop\Prise_de_la_Bastille.jpg"/>
          <p:cNvPicPr>
            <a:picLocks noChangeAspect="1" noChangeArrowheads="1"/>
          </p:cNvPicPr>
          <p:nvPr/>
        </p:nvPicPr>
        <p:blipFill>
          <a:blip r:embed="rId3" cstate="print"/>
          <a:srcRect/>
          <a:stretch>
            <a:fillRect/>
          </a:stretch>
        </p:blipFill>
        <p:spPr bwMode="auto">
          <a:xfrm>
            <a:off x="0" y="0"/>
            <a:ext cx="9153686" cy="6858000"/>
          </a:xfrm>
          <a:prstGeom prst="rect">
            <a:avLst/>
          </a:prstGeom>
          <a:noFill/>
        </p:spPr>
      </p:pic>
    </p:spTree>
  </p:cSld>
  <p:clrMapOvr>
    <a:masterClrMapping/>
  </p:clrMapOvr>
  <p:transition>
    <p:fade thruBlk="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sz="quarter" idx="1"/>
          </p:nvPr>
        </p:nvSpPr>
        <p:spPr>
          <a:xfrm>
            <a:off x="1498600" y="1079500"/>
            <a:ext cx="6108700" cy="3911600"/>
          </a:xfrm>
        </p:spPr>
        <p:txBody>
          <a:bodyPr/>
          <a:lstStyle/>
          <a:p>
            <a:pPr algn="ctr"/>
            <a:r>
              <a:rPr lang="en-CA" sz="5400" dirty="0" smtClean="0"/>
              <a:t>2 March, 1791</a:t>
            </a:r>
          </a:p>
          <a:p>
            <a:pPr algn="ctr"/>
            <a:endParaRPr lang="en-CA" sz="5400" dirty="0" smtClean="0"/>
          </a:p>
          <a:p>
            <a:pPr algn="ctr"/>
            <a:r>
              <a:rPr lang="fr-FR" sz="5400" dirty="0" smtClean="0">
                <a:solidFill>
                  <a:schemeClr val="accent2"/>
                </a:solidFill>
              </a:rPr>
              <a:t>"si vous réussissez, vous serez bientôt couverts de gloire"</a:t>
            </a:r>
          </a:p>
          <a:p>
            <a:pPr algn="ctr"/>
            <a:endParaRPr lang="en-CA" sz="5400" dirty="0" smtClean="0">
              <a:solidFill>
                <a:schemeClr val="accent2"/>
              </a:solidFill>
            </a:endParaRPr>
          </a:p>
        </p:txBody>
      </p:sp>
    </p:spTree>
  </p:cSld>
  <p:clrMapOvr>
    <a:masterClrMapping/>
  </p:clrMapOvr>
  <p:transition>
    <p:fade thruBlk="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282" name="Picture 2" descr="C:\Users\ian\Desktop\Chappe_semaphore.jpg"/>
          <p:cNvPicPr>
            <a:picLocks noChangeAspect="1" noChangeArrowheads="1"/>
          </p:cNvPicPr>
          <p:nvPr/>
        </p:nvPicPr>
        <p:blipFill>
          <a:blip r:embed="rId3" cstate="print"/>
          <a:srcRect/>
          <a:stretch>
            <a:fillRect/>
          </a:stretch>
        </p:blipFill>
        <p:spPr bwMode="auto">
          <a:xfrm>
            <a:off x="2122714" y="13187"/>
            <a:ext cx="5038725" cy="6844813"/>
          </a:xfrm>
          <a:prstGeom prst="rect">
            <a:avLst/>
          </a:prstGeom>
          <a:noFill/>
        </p:spPr>
      </p:pic>
    </p:spTree>
  </p:cSld>
  <p:clrMapOvr>
    <a:masterClrMapping/>
  </p:clrMapOvr>
  <p:transition>
    <p:fade thruBlk="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4" descr="OptischerTelegraf"/>
          <p:cNvPicPr>
            <a:picLocks noChangeAspect="1" noChangeArrowheads="1"/>
          </p:cNvPicPr>
          <p:nvPr/>
        </p:nvPicPr>
        <p:blipFill>
          <a:blip r:embed="rId3" cstate="print"/>
          <a:srcRect/>
          <a:stretch>
            <a:fillRect/>
          </a:stretch>
        </p:blipFill>
        <p:spPr bwMode="auto">
          <a:xfrm>
            <a:off x="1828801" y="-278646"/>
            <a:ext cx="5486400" cy="7314446"/>
          </a:xfrm>
          <a:prstGeom prst="rect">
            <a:avLst/>
          </a:prstGeom>
          <a:noFill/>
        </p:spPr>
      </p:pic>
      <p:sp>
        <p:nvSpPr>
          <p:cNvPr id="3" name="Content Placeholder 2"/>
          <p:cNvSpPr>
            <a:spLocks noGrp="1"/>
          </p:cNvSpPr>
          <p:nvPr>
            <p:ph idx="1"/>
          </p:nvPr>
        </p:nvSpPr>
        <p:spPr>
          <a:xfrm>
            <a:off x="522515" y="6210300"/>
            <a:ext cx="8024586" cy="698500"/>
          </a:xfrm>
        </p:spPr>
        <p:txBody>
          <a:bodyPr/>
          <a:lstStyle/>
          <a:p>
            <a:pPr algn="ctr">
              <a:buNone/>
            </a:pPr>
            <a:r>
              <a:rPr lang="en-US" dirty="0" smtClean="0">
                <a:effectLst>
                  <a:outerShdw blurRad="50800" dist="38100" dir="2700000" algn="tl" rotWithShape="0">
                    <a:schemeClr val="bg1">
                      <a:lumMod val="50000"/>
                      <a:alpha val="40000"/>
                    </a:schemeClr>
                  </a:outerShdw>
                </a:effectLst>
              </a:rPr>
              <a:t>~3 bits/sec (2</a:t>
            </a:r>
            <a:r>
              <a:rPr lang="en-US" dirty="0" smtClean="0">
                <a:effectLst>
                  <a:outerShdw blurRad="50800" dist="38100" dir="2700000" algn="tl" rotWithShape="0">
                    <a:schemeClr val="bg1">
                      <a:lumMod val="50000"/>
                      <a:alpha val="40000"/>
                    </a:schemeClr>
                  </a:outerShdw>
                </a:effectLst>
                <a:sym typeface="Wingdings" pitchFamily="2" charset="2"/>
              </a:rPr>
              <a:t>6 words/min)   1400 km/h</a:t>
            </a:r>
          </a:p>
          <a:p>
            <a:pPr algn="ctr">
              <a:buNone/>
            </a:pPr>
            <a:endParaRPr lang="en-CA" dirty="0"/>
          </a:p>
        </p:txBody>
      </p:sp>
      <p:grpSp>
        <p:nvGrpSpPr>
          <p:cNvPr id="10" name="Group 9"/>
          <p:cNvGrpSpPr/>
          <p:nvPr/>
        </p:nvGrpSpPr>
        <p:grpSpPr>
          <a:xfrm>
            <a:off x="101600" y="2425700"/>
            <a:ext cx="8877300" cy="1193800"/>
            <a:chOff x="101600" y="2425700"/>
            <a:chExt cx="8877300" cy="1193800"/>
          </a:xfrm>
        </p:grpSpPr>
        <p:sp>
          <p:nvSpPr>
            <p:cNvPr id="8" name="Content Placeholder 2"/>
            <p:cNvSpPr txBox="1">
              <a:spLocks/>
            </p:cNvSpPr>
            <p:nvPr/>
          </p:nvSpPr>
          <p:spPr bwMode="auto">
            <a:xfrm>
              <a:off x="101600" y="2425700"/>
              <a:ext cx="1651000" cy="1193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R="0" lvl="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defRPr/>
              </a:pPr>
              <a:r>
                <a:rPr kumimoji="0" lang="en-US" sz="3200" b="0" i="0" u="none" strike="noStrike" kern="0" cap="none" spc="0" normalizeH="0" baseline="0" noProof="0" dirty="0" smtClean="0">
                  <a:ln>
                    <a:noFill/>
                  </a:ln>
                  <a:solidFill>
                    <a:schemeClr val="bg1"/>
                  </a:solidFill>
                  <a:effectLst>
                    <a:outerShdw blurRad="50800" dist="38100" dir="2700000" algn="tl" rotWithShape="0">
                      <a:schemeClr val="bg1">
                        <a:lumMod val="50000"/>
                        <a:alpha val="40000"/>
                      </a:schemeClr>
                    </a:outerShdw>
                  </a:effectLst>
                  <a:uLnTx/>
                  <a:uFillTx/>
                  <a:latin typeface="+mn-lt"/>
                  <a:ea typeface="+mn-ea"/>
                  <a:cs typeface="+mn-cs"/>
                </a:rPr>
                <a:t>560 stations</a:t>
              </a:r>
              <a:endParaRPr kumimoji="0" lang="en-US" sz="3200" b="0" i="0" u="none" strike="noStrike" kern="0" cap="none" spc="0" normalizeH="0" baseline="0" noProof="0" dirty="0" smtClean="0">
                <a:ln>
                  <a:noFill/>
                </a:ln>
                <a:solidFill>
                  <a:schemeClr val="bg1"/>
                </a:solidFill>
                <a:effectLst>
                  <a:outerShdw blurRad="50800" dist="38100" dir="2700000" algn="tl" rotWithShape="0">
                    <a:schemeClr val="bg1">
                      <a:lumMod val="50000"/>
                      <a:alpha val="40000"/>
                    </a:schemeClr>
                  </a:outerShdw>
                </a:effectLst>
                <a:uLnTx/>
                <a:uFillTx/>
                <a:latin typeface="+mn-lt"/>
                <a:ea typeface="+mn-ea"/>
                <a:cs typeface="+mn-cs"/>
                <a:sym typeface="Wingdings" pitchFamily="2" charset="2"/>
              </a:endParaRPr>
            </a:p>
            <a:p>
              <a:pPr marL="342900" marR="0" lvl="0" indent="-34290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defRPr/>
              </a:pPr>
              <a:endParaRPr kumimoji="0" lang="en-CA" sz="3200" b="0" i="0" u="none" strike="noStrike" kern="0" cap="none" spc="0" normalizeH="0" baseline="0" noProof="0" dirty="0">
                <a:ln>
                  <a:noFill/>
                </a:ln>
                <a:solidFill>
                  <a:schemeClr val="bg1"/>
                </a:solidFill>
                <a:effectLst/>
                <a:uLnTx/>
                <a:uFillTx/>
                <a:latin typeface="+mn-lt"/>
                <a:ea typeface="+mn-ea"/>
                <a:cs typeface="+mn-cs"/>
              </a:endParaRPr>
            </a:p>
          </p:txBody>
        </p:sp>
        <p:sp>
          <p:nvSpPr>
            <p:cNvPr id="9" name="Content Placeholder 2"/>
            <p:cNvSpPr txBox="1">
              <a:spLocks/>
            </p:cNvSpPr>
            <p:nvPr/>
          </p:nvSpPr>
          <p:spPr bwMode="auto">
            <a:xfrm>
              <a:off x="7327900" y="2425700"/>
              <a:ext cx="1651000" cy="1193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R="0" lvl="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defRPr/>
              </a:pPr>
              <a:r>
                <a:rPr kumimoji="0" lang="en-US" sz="3200" b="0" i="0" u="none" strike="noStrike" kern="0" cap="none" spc="0" normalizeH="0" baseline="0" noProof="0" dirty="0" smtClean="0">
                  <a:ln>
                    <a:noFill/>
                  </a:ln>
                  <a:solidFill>
                    <a:schemeClr val="bg1"/>
                  </a:solidFill>
                  <a:effectLst>
                    <a:outerShdw blurRad="50800" dist="38100" dir="2700000" algn="tl" rotWithShape="0">
                      <a:schemeClr val="bg1">
                        <a:lumMod val="50000"/>
                        <a:alpha val="40000"/>
                      </a:schemeClr>
                    </a:outerShdw>
                  </a:effectLst>
                  <a:uLnTx/>
                  <a:uFillTx/>
                  <a:latin typeface="+mn-lt"/>
                  <a:ea typeface="+mn-ea"/>
                  <a:cs typeface="+mn-cs"/>
                </a:rPr>
                <a:t>4,800</a:t>
              </a:r>
              <a:r>
                <a:rPr kumimoji="0" lang="en-US" sz="3200" b="0" i="0" u="none" strike="noStrike" kern="0" cap="none" spc="0" normalizeH="0" noProof="0" dirty="0" smtClean="0">
                  <a:ln>
                    <a:noFill/>
                  </a:ln>
                  <a:solidFill>
                    <a:schemeClr val="bg1"/>
                  </a:solidFill>
                  <a:effectLst>
                    <a:outerShdw blurRad="50800" dist="38100" dir="2700000" algn="tl" rotWithShape="0">
                      <a:schemeClr val="bg1">
                        <a:lumMod val="50000"/>
                        <a:alpha val="40000"/>
                      </a:schemeClr>
                    </a:outerShdw>
                  </a:effectLst>
                  <a:uLnTx/>
                  <a:uFillTx/>
                  <a:latin typeface="+mn-lt"/>
                  <a:ea typeface="+mn-ea"/>
                  <a:cs typeface="+mn-cs"/>
                </a:rPr>
                <a:t> km</a:t>
              </a:r>
              <a:endParaRPr kumimoji="0" lang="en-US" sz="3200" b="0" i="0" u="none" strike="noStrike" kern="0" cap="none" spc="0" normalizeH="0" baseline="0" noProof="0" dirty="0" smtClean="0">
                <a:ln>
                  <a:noFill/>
                </a:ln>
                <a:solidFill>
                  <a:schemeClr val="bg1"/>
                </a:solidFill>
                <a:effectLst>
                  <a:outerShdw blurRad="50800" dist="38100" dir="2700000" algn="tl" rotWithShape="0">
                    <a:schemeClr val="bg1">
                      <a:lumMod val="50000"/>
                      <a:alpha val="40000"/>
                    </a:schemeClr>
                  </a:outerShdw>
                </a:effectLst>
                <a:uLnTx/>
                <a:uFillTx/>
                <a:latin typeface="+mn-lt"/>
                <a:ea typeface="+mn-ea"/>
                <a:cs typeface="+mn-cs"/>
                <a:sym typeface="Wingdings" pitchFamily="2" charset="2"/>
              </a:endParaRPr>
            </a:p>
            <a:p>
              <a:pPr marL="342900" marR="0" lvl="0" indent="-34290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defRPr/>
              </a:pPr>
              <a:endParaRPr kumimoji="0" lang="en-CA" sz="3200" b="0" i="0" u="none" strike="noStrike" kern="0" cap="none" spc="0" normalizeH="0" baseline="0" noProof="0" dirty="0">
                <a:ln>
                  <a:noFill/>
                </a:ln>
                <a:solidFill>
                  <a:schemeClr val="bg1"/>
                </a:solidFill>
                <a:effectLst/>
                <a:uLnTx/>
                <a:uFillTx/>
                <a:latin typeface="+mn-lt"/>
                <a:ea typeface="+mn-ea"/>
                <a:cs typeface="+mn-cs"/>
              </a:endParaRPr>
            </a:p>
          </p:txBody>
        </p:sp>
      </p:gr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1714" name="Picture 2" descr="copy_optical_telegraph_france_2"/>
          <p:cNvPicPr preferRelativeResize="0">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
        <p:nvSpPr>
          <p:cNvPr id="371715" name="Rectangle 3"/>
          <p:cNvSpPr>
            <a:spLocks noGrp="1" noChangeArrowheads="1"/>
          </p:cNvSpPr>
          <p:nvPr>
            <p:ph type="title"/>
          </p:nvPr>
        </p:nvSpPr>
        <p:spPr>
          <a:xfrm>
            <a:off x="0" y="1"/>
            <a:ext cx="3062514" cy="1016000"/>
          </a:xfrm>
        </p:spPr>
        <p:txBody>
          <a:bodyPr/>
          <a:lstStyle/>
          <a:p>
            <a:pPr algn="l"/>
            <a:r>
              <a:rPr lang="en-US" sz="5400" dirty="0" smtClean="0">
                <a:solidFill>
                  <a:schemeClr val="tx2"/>
                </a:solidFill>
                <a:effectLst>
                  <a:outerShdw blurRad="50800" dist="38100" algn="l" rotWithShape="0">
                    <a:prstClr val="black">
                      <a:alpha val="40000"/>
                    </a:prstClr>
                  </a:outerShdw>
                </a:effectLst>
              </a:rPr>
              <a:t>~1840</a:t>
            </a:r>
            <a:endParaRPr lang="en-US" sz="5400" dirty="0">
              <a:solidFill>
                <a:schemeClr val="tx2"/>
              </a:solidFill>
              <a:effectLst>
                <a:outerShdw blurRad="50800" dist="38100" algn="l" rotWithShape="0">
                  <a:prstClr val="black">
                    <a:alpha val="40000"/>
                  </a:prstClr>
                </a:outerShdw>
              </a:effectLst>
            </a:endParaRPr>
          </a:p>
        </p:txBody>
      </p:sp>
    </p:spTree>
  </p:cSld>
  <p:clrMapOvr>
    <a:masterClrMapping/>
  </p:clrMapOvr>
  <p:transition>
    <p:fade thruBlk="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65570" name="Rectangle 2"/>
          <p:cNvSpPr>
            <a:spLocks noGrp="1" noChangeArrowheads="1"/>
          </p:cNvSpPr>
          <p:nvPr>
            <p:ph type="title"/>
          </p:nvPr>
        </p:nvSpPr>
        <p:spPr>
          <a:xfrm>
            <a:off x="2666999" y="71438"/>
            <a:ext cx="6156325" cy="1431925"/>
          </a:xfrm>
        </p:spPr>
        <p:txBody>
          <a:bodyPr/>
          <a:lstStyle/>
          <a:p>
            <a:r>
              <a:rPr lang="en-US" sz="4800" dirty="0" smtClean="0"/>
              <a:t>WAN</a:t>
            </a:r>
            <a:endParaRPr lang="en-US" sz="4800" dirty="0"/>
          </a:p>
        </p:txBody>
      </p:sp>
      <p:sp>
        <p:nvSpPr>
          <p:cNvPr id="365571" name="Rectangle 3"/>
          <p:cNvSpPr>
            <a:spLocks noGrp="1" noChangeArrowheads="1"/>
          </p:cNvSpPr>
          <p:nvPr>
            <p:ph type="body" idx="1"/>
          </p:nvPr>
        </p:nvSpPr>
        <p:spPr>
          <a:xfrm>
            <a:off x="2665413" y="1185863"/>
            <a:ext cx="6294437" cy="5551487"/>
          </a:xfrm>
        </p:spPr>
        <p:txBody>
          <a:bodyPr/>
          <a:lstStyle/>
          <a:p>
            <a:pPr>
              <a:lnSpc>
                <a:spcPct val="90000"/>
              </a:lnSpc>
            </a:pPr>
            <a:r>
              <a:rPr lang="en-GB" dirty="0" smtClean="0"/>
              <a:t>... short </a:t>
            </a:r>
            <a:r>
              <a:rPr lang="en-GB" dirty="0"/>
              <a:t>message from </a:t>
            </a:r>
            <a:r>
              <a:rPr lang="en-GB" dirty="0">
                <a:solidFill>
                  <a:schemeClr val="accent2"/>
                </a:solidFill>
              </a:rPr>
              <a:t>Amsterdam</a:t>
            </a:r>
            <a:r>
              <a:rPr lang="en-GB" dirty="0"/>
              <a:t> to </a:t>
            </a:r>
            <a:r>
              <a:rPr lang="en-GB" dirty="0">
                <a:solidFill>
                  <a:schemeClr val="accent2"/>
                </a:solidFill>
              </a:rPr>
              <a:t>Venice</a:t>
            </a:r>
            <a:r>
              <a:rPr lang="en-US" dirty="0"/>
              <a:t> in </a:t>
            </a:r>
            <a:r>
              <a:rPr lang="en-US" dirty="0">
                <a:solidFill>
                  <a:schemeClr val="accent2"/>
                </a:solidFill>
              </a:rPr>
              <a:t>one </a:t>
            </a:r>
            <a:r>
              <a:rPr lang="en-US" dirty="0" smtClean="0">
                <a:solidFill>
                  <a:schemeClr val="accent2"/>
                </a:solidFill>
              </a:rPr>
              <a:t>hour</a:t>
            </a:r>
            <a:r>
              <a:rPr lang="en-US" dirty="0" smtClean="0"/>
              <a:t> (~1600 </a:t>
            </a:r>
            <a:r>
              <a:rPr lang="en-US" dirty="0" err="1" smtClean="0"/>
              <a:t>kph</a:t>
            </a:r>
            <a:r>
              <a:rPr lang="en-US" dirty="0" smtClean="0"/>
              <a:t>).  A horse messenger would need a </a:t>
            </a:r>
            <a:r>
              <a:rPr lang="en-US" dirty="0"/>
              <a:t>month to do the same. </a:t>
            </a:r>
          </a:p>
          <a:p>
            <a:pPr>
              <a:lnSpc>
                <a:spcPct val="90000"/>
              </a:lnSpc>
            </a:pPr>
            <a:endParaRPr lang="en-US" dirty="0" smtClean="0"/>
          </a:p>
          <a:p>
            <a:pPr>
              <a:lnSpc>
                <a:spcPct val="90000"/>
              </a:lnSpc>
            </a:pPr>
            <a:r>
              <a:rPr lang="en-US" dirty="0" smtClean="0"/>
              <a:t>Military, government, some commercial use</a:t>
            </a:r>
          </a:p>
          <a:p>
            <a:pPr>
              <a:lnSpc>
                <a:spcPct val="90000"/>
              </a:lnSpc>
            </a:pPr>
            <a:endParaRPr lang="en-US" dirty="0"/>
          </a:p>
          <a:p>
            <a:pPr>
              <a:lnSpc>
                <a:spcPct val="90000"/>
              </a:lnSpc>
            </a:pPr>
            <a:r>
              <a:rPr lang="en-US" dirty="0"/>
              <a:t>Did send lottery </a:t>
            </a:r>
            <a:r>
              <a:rPr lang="en-US" dirty="0" smtClean="0"/>
              <a:t>tickets numbers,  </a:t>
            </a:r>
            <a:r>
              <a:rPr lang="en-US" dirty="0"/>
              <a:t>though.</a:t>
            </a:r>
          </a:p>
        </p:txBody>
      </p:sp>
      <p:pic>
        <p:nvPicPr>
          <p:cNvPr id="365573" name="Picture 5" descr="copy_optical_telegraph_france2_3"/>
          <p:cNvPicPr>
            <a:picLocks noChangeAspect="1" noChangeArrowheads="1"/>
          </p:cNvPicPr>
          <p:nvPr/>
        </p:nvPicPr>
        <p:blipFill>
          <a:blip r:embed="rId3" cstate="print"/>
          <a:srcRect/>
          <a:stretch>
            <a:fillRect/>
          </a:stretch>
        </p:blipFill>
        <p:spPr bwMode="auto">
          <a:xfrm>
            <a:off x="0" y="0"/>
            <a:ext cx="2428875" cy="13458825"/>
          </a:xfrm>
          <a:prstGeom prst="rect">
            <a:avLst/>
          </a:prstGeom>
          <a:noFill/>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4" presetClass="path" presetSubtype="0" accel="50000" decel="50000" fill="hold" nodeType="clickEffect">
                                  <p:stCondLst>
                                    <p:cond delay="0"/>
                                  </p:stCondLst>
                                  <p:childTnLst>
                                    <p:animMotion origin="layout" path="M -2.5E-6 4.39306E-6 L -2.5E-6 -0.98012 " pathEditMode="relative" rAng="0" ptsTypes="AA">
                                      <p:cBhvr>
                                        <p:cTn id="6" dur="5000" fill="hold"/>
                                        <p:tgtEl>
                                          <p:spTgt spid="365573"/>
                                        </p:tgtEl>
                                        <p:attrNameLst>
                                          <p:attrName>ppt_x</p:attrName>
                                          <p:attrName>ppt_y</p:attrName>
                                        </p:attrNameLst>
                                      </p:cBhvr>
                                      <p:rCtr x="0" y="-490"/>
                                    </p:animMotion>
                                  </p:childTnLst>
                                </p:cTn>
                              </p:par>
                              <p:par>
                                <p:cTn id="7" presetID="10" presetClass="entr" presetSubtype="0" fill="hold" grpId="0" nodeType="withEffect">
                                  <p:stCondLst>
                                    <p:cond delay="0"/>
                                  </p:stCondLst>
                                  <p:childTnLst>
                                    <p:set>
                                      <p:cBhvr>
                                        <p:cTn id="8" dur="1" fill="hold">
                                          <p:stCondLst>
                                            <p:cond delay="0"/>
                                          </p:stCondLst>
                                        </p:cTn>
                                        <p:tgtEl>
                                          <p:spTgt spid="365571">
                                            <p:txEl>
                                              <p:pRg st="0" end="0"/>
                                            </p:txEl>
                                          </p:spTgt>
                                        </p:tgtEl>
                                        <p:attrNameLst>
                                          <p:attrName>style.visibility</p:attrName>
                                        </p:attrNameLst>
                                      </p:cBhvr>
                                      <p:to>
                                        <p:strVal val="visible"/>
                                      </p:to>
                                    </p:set>
                                    <p:animEffect transition="in" filter="fade">
                                      <p:cBhvr>
                                        <p:cTn id="9" dur="2000"/>
                                        <p:tgtEl>
                                          <p:spTgt spid="365571">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65571">
                                            <p:txEl>
                                              <p:pRg st="2" end="2"/>
                                            </p:txEl>
                                          </p:spTgt>
                                        </p:tgtEl>
                                        <p:attrNameLst>
                                          <p:attrName>style.visibility</p:attrName>
                                        </p:attrNameLst>
                                      </p:cBhvr>
                                      <p:to>
                                        <p:strVal val="visible"/>
                                      </p:to>
                                    </p:set>
                                    <p:animEffect transition="in" filter="fade">
                                      <p:cBhvr>
                                        <p:cTn id="14" dur="2000"/>
                                        <p:tgtEl>
                                          <p:spTgt spid="365571">
                                            <p:txEl>
                                              <p:pRg st="2" end="2"/>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65571">
                                            <p:txEl>
                                              <p:pRg st="4" end="4"/>
                                            </p:txEl>
                                          </p:spTgt>
                                        </p:tgtEl>
                                        <p:attrNameLst>
                                          <p:attrName>style.visibility</p:attrName>
                                        </p:attrNameLst>
                                      </p:cBhvr>
                                      <p:to>
                                        <p:strVal val="visible"/>
                                      </p:to>
                                    </p:set>
                                    <p:animEffect transition="in" filter="fade">
                                      <p:cBhvr>
                                        <p:cTn id="19" dur="2000"/>
                                        <p:tgtEl>
                                          <p:spTgt spid="36557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5571"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65200" y="977900"/>
            <a:ext cx="7543800" cy="4546600"/>
          </a:xfrm>
        </p:spPr>
        <p:txBody>
          <a:bodyPr/>
          <a:lstStyle/>
          <a:p>
            <a:pPr algn="ctr">
              <a:buNone/>
            </a:pPr>
            <a:r>
              <a:rPr lang="en-CA" sz="4000" dirty="0" smtClean="0"/>
              <a:t>telegraph</a:t>
            </a:r>
            <a:br>
              <a:rPr lang="en-CA" sz="4000" dirty="0" smtClean="0"/>
            </a:br>
            <a:endParaRPr lang="en-CA" sz="4000" dirty="0" smtClean="0"/>
          </a:p>
          <a:p>
            <a:pPr algn="ctr">
              <a:buNone/>
            </a:pPr>
            <a:r>
              <a:rPr lang="en-CA" sz="4000" dirty="0" smtClean="0">
                <a:solidFill>
                  <a:schemeClr val="accent6"/>
                </a:solidFill>
              </a:rPr>
              <a:t>semaphore</a:t>
            </a:r>
            <a:r>
              <a:rPr lang="en-CA" sz="4000" dirty="0" smtClean="0"/>
              <a:t/>
            </a:r>
            <a:br>
              <a:rPr lang="en-CA" sz="4000" dirty="0" smtClean="0"/>
            </a:br>
            <a:endParaRPr lang="en-CA" sz="4000" dirty="0" smtClean="0"/>
          </a:p>
          <a:p>
            <a:pPr algn="ctr">
              <a:buNone/>
            </a:pPr>
            <a:r>
              <a:rPr lang="en-CA" sz="4000" smtClean="0"/>
              <a:t>control </a:t>
            </a:r>
            <a:r>
              <a:rPr lang="en-CA" sz="4000" smtClean="0"/>
              <a:t>codes</a:t>
            </a:r>
            <a:endParaRPr lang="en-CA"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3159" name="Picture 7" descr="C:\Users\ian\Desktop\Cloud_to_cloud_lightning_strike.jpg"/>
          <p:cNvPicPr>
            <a:picLocks noChangeAspect="1" noChangeArrowheads="1"/>
          </p:cNvPicPr>
          <p:nvPr/>
        </p:nvPicPr>
        <p:blipFill>
          <a:blip r:embed="rId3" cstate="print"/>
          <a:srcRect/>
          <a:stretch>
            <a:fillRect/>
          </a:stretch>
        </p:blipFill>
        <p:spPr bwMode="auto">
          <a:xfrm>
            <a:off x="2857" y="0"/>
            <a:ext cx="9141143" cy="6858000"/>
          </a:xfrm>
          <a:prstGeom prst="rect">
            <a:avLst/>
          </a:prstGeom>
          <a:noFill/>
        </p:spPr>
      </p:pic>
    </p:spTree>
  </p:cSld>
  <p:clrMapOvr>
    <a:masterClrMapping/>
  </p:clrMapOvr>
  <p:transition>
    <p:fade thruBlk="1"/>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4114" name="Picture 2" descr="C:\Users\ian\Desktop\Cooke_and_Wheatstone_electric_telegraph.jpg"/>
          <p:cNvPicPr>
            <a:picLocks noChangeAspect="1" noChangeArrowheads="1"/>
          </p:cNvPicPr>
          <p:nvPr/>
        </p:nvPicPr>
        <p:blipFill>
          <a:blip r:embed="rId3" cstate="print"/>
          <a:srcRect/>
          <a:stretch>
            <a:fillRect/>
          </a:stretch>
        </p:blipFill>
        <p:spPr bwMode="auto">
          <a:xfrm>
            <a:off x="863600" y="0"/>
            <a:ext cx="7289800" cy="9193208"/>
          </a:xfrm>
          <a:prstGeom prst="rect">
            <a:avLst/>
          </a:prstGeom>
          <a:noFill/>
        </p:spPr>
      </p:pic>
      <p:sp>
        <p:nvSpPr>
          <p:cNvPr id="3" name="Rectangle 20"/>
          <p:cNvSpPr>
            <a:spLocks noChangeArrowheads="1"/>
          </p:cNvSpPr>
          <p:nvPr/>
        </p:nvSpPr>
        <p:spPr bwMode="auto">
          <a:xfrm>
            <a:off x="787400" y="88900"/>
            <a:ext cx="7366000" cy="1565275"/>
          </a:xfrm>
          <a:prstGeom prst="rect">
            <a:avLst/>
          </a:prstGeom>
          <a:noFill/>
          <a:ln w="9525" algn="ctr">
            <a:noFill/>
            <a:miter lim="800000"/>
            <a:headEnd/>
            <a:tailEnd/>
          </a:ln>
          <a:effectLst/>
        </p:spPr>
        <p:txBody>
          <a:bodyPr/>
          <a:lstStyle/>
          <a:p>
            <a:pPr algn="r">
              <a:spcBef>
                <a:spcPct val="0"/>
              </a:spcBef>
              <a:buClrTx/>
              <a:buSzTx/>
              <a:buFontTx/>
              <a:buNone/>
            </a:pPr>
            <a:r>
              <a:rPr lang="en-US" sz="8000" b="0" dirty="0" smtClean="0">
                <a:solidFill>
                  <a:schemeClr val="bg1"/>
                </a:solidFill>
                <a:effectLst/>
                <a:latin typeface="+mj-lt"/>
              </a:rPr>
              <a:t>1837</a:t>
            </a:r>
          </a:p>
        </p:txBody>
      </p:sp>
    </p:spTree>
  </p:cSld>
  <p:clrMapOvr>
    <a:masterClrMapping/>
  </p:clrMapOvr>
  <p:transition>
    <p:fade thruBlk="1"/>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sz="quarter" idx="1"/>
          </p:nvPr>
        </p:nvSpPr>
        <p:spPr>
          <a:xfrm>
            <a:off x="749300" y="711200"/>
            <a:ext cx="7531100" cy="3911600"/>
          </a:xfrm>
        </p:spPr>
        <p:txBody>
          <a:bodyPr/>
          <a:lstStyle/>
          <a:p>
            <a:pPr algn="ctr"/>
            <a:r>
              <a:rPr lang="en-CA" sz="5400" dirty="0" smtClean="0"/>
              <a:t> 1 January 1845</a:t>
            </a:r>
          </a:p>
          <a:p>
            <a:pPr algn="ctr"/>
            <a:endParaRPr lang="en-CA" sz="5400" dirty="0" smtClean="0"/>
          </a:p>
          <a:p>
            <a:pPr algn="ctr"/>
            <a:r>
              <a:rPr lang="en-CA" sz="5400" dirty="0" smtClean="0">
                <a:solidFill>
                  <a:schemeClr val="accent2"/>
                </a:solidFill>
              </a:rPr>
              <a:t>...he is in the garb of a </a:t>
            </a:r>
            <a:r>
              <a:rPr lang="en-CA" sz="5400" dirty="0" err="1" smtClean="0">
                <a:solidFill>
                  <a:schemeClr val="accent2"/>
                </a:solidFill>
              </a:rPr>
              <a:t>kwaker</a:t>
            </a:r>
            <a:r>
              <a:rPr lang="en-CA" sz="5400" dirty="0" smtClean="0">
                <a:solidFill>
                  <a:schemeClr val="accent2"/>
                </a:solidFill>
              </a:rPr>
              <a:t> with a brown coat on which reaches....</a:t>
            </a:r>
          </a:p>
        </p:txBody>
      </p:sp>
    </p:spTree>
  </p:cSld>
  <p:clrMapOvr>
    <a:masterClrMapping/>
  </p:clrMapOvr>
  <p:transition>
    <p:fade thruBlk="1"/>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lstStyle/>
          <a:p>
            <a:endParaRPr lang="en-CA"/>
          </a:p>
        </p:txBody>
      </p:sp>
      <p:pic>
        <p:nvPicPr>
          <p:cNvPr id="478210" name="Picture 2" descr="C:\Users\ian\Desktop\Stephenson's_Rocket.jpg"/>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Tree>
  </p:cSld>
  <p:clrMapOvr>
    <a:masterClrMapping/>
  </p:clrMapOvr>
  <p:transition>
    <p:fade thruBlk="1"/>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2981" name="Picture 5" descr="The image “http://www.soo2713.org/pb/wp_89e2d046/images/img2780145e0126c081a6.jpg” cannot be displayed, because it contains errors."/>
          <p:cNvPicPr>
            <a:picLocks noChangeAspect="1" noChangeArrowheads="1"/>
          </p:cNvPicPr>
          <p:nvPr/>
        </p:nvPicPr>
        <p:blipFill>
          <a:blip r:embed="rId3" cstate="print"/>
          <a:srcRect/>
          <a:stretch>
            <a:fillRect/>
          </a:stretch>
        </p:blipFill>
        <p:spPr bwMode="auto">
          <a:xfrm>
            <a:off x="0" y="811213"/>
            <a:ext cx="9144400" cy="5348287"/>
          </a:xfrm>
          <a:prstGeom prst="rect">
            <a:avLst/>
          </a:prstGeom>
          <a:noFill/>
        </p:spPr>
      </p:pic>
    </p:spTree>
  </p:cSld>
  <p:clrMapOvr>
    <a:masterClrMapping/>
  </p:clrMapOvr>
  <p:transition>
    <p:fade thruBlk="1"/>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7314" name="Rectangle 2"/>
          <p:cNvSpPr>
            <a:spLocks noGrp="1" noChangeArrowheads="1"/>
          </p:cNvSpPr>
          <p:nvPr>
            <p:ph type="title"/>
          </p:nvPr>
        </p:nvSpPr>
        <p:spPr>
          <a:xfrm>
            <a:off x="444500" y="419100"/>
            <a:ext cx="8407400" cy="685800"/>
          </a:xfrm>
        </p:spPr>
        <p:txBody>
          <a:bodyPr/>
          <a:lstStyle/>
          <a:p>
            <a:r>
              <a:rPr lang="en-US" sz="6000">
                <a:solidFill>
                  <a:schemeClr val="bg1"/>
                </a:solidFill>
                <a:effectLst>
                  <a:outerShdw blurRad="38100" dist="38100" dir="2700000" algn="tl">
                    <a:srgbClr val="000099"/>
                  </a:outerShdw>
                </a:effectLst>
              </a:rPr>
              <a:t>Culture</a:t>
            </a:r>
          </a:p>
        </p:txBody>
      </p:sp>
      <p:sp>
        <p:nvSpPr>
          <p:cNvPr id="397315" name="Rectangle 3"/>
          <p:cNvSpPr>
            <a:spLocks noGrp="1" noChangeArrowheads="1"/>
          </p:cNvSpPr>
          <p:nvPr>
            <p:ph idx="1"/>
          </p:nvPr>
        </p:nvSpPr>
        <p:spPr>
          <a:xfrm>
            <a:off x="1606550" y="2070100"/>
            <a:ext cx="6108700" cy="4013200"/>
          </a:xfrm>
          <a:noFill/>
          <a:ln/>
        </p:spPr>
        <p:txBody>
          <a:bodyPr/>
          <a:lstStyle/>
          <a:p>
            <a:pPr marL="0" indent="0" algn="ctr">
              <a:spcBef>
                <a:spcPct val="100000"/>
              </a:spcBef>
              <a:buFont typeface="Wingdings" pitchFamily="2" charset="2"/>
              <a:buNone/>
            </a:pPr>
            <a:r>
              <a:rPr lang="en-US" sz="3600" dirty="0" smtClean="0">
                <a:solidFill>
                  <a:schemeClr val="bg1"/>
                </a:solidFill>
              </a:rPr>
              <a:t>coded messages </a:t>
            </a:r>
            <a:r>
              <a:rPr lang="en-US" sz="3600" dirty="0">
                <a:solidFill>
                  <a:schemeClr val="bg1"/>
                </a:solidFill>
              </a:rPr>
              <a:t>--</a:t>
            </a:r>
            <a:br>
              <a:rPr lang="en-US" sz="3600" dirty="0">
                <a:solidFill>
                  <a:schemeClr val="bg1"/>
                </a:solidFill>
              </a:rPr>
            </a:br>
            <a:r>
              <a:rPr lang="en-US" sz="3600" dirty="0">
                <a:solidFill>
                  <a:schemeClr val="accent2"/>
                </a:solidFill>
              </a:rPr>
              <a:t>AB BFT CK IF CHN ATE</a:t>
            </a:r>
          </a:p>
          <a:p>
            <a:pPr marL="0" indent="0" algn="ctr">
              <a:spcBef>
                <a:spcPct val="100000"/>
              </a:spcBef>
              <a:buFont typeface="Wingdings" pitchFamily="2" charset="2"/>
              <a:buNone/>
            </a:pPr>
            <a:r>
              <a:rPr lang="en-US" sz="3600" dirty="0">
                <a:solidFill>
                  <a:schemeClr val="bg1"/>
                </a:solidFill>
              </a:rPr>
              <a:t>social networking</a:t>
            </a:r>
          </a:p>
          <a:p>
            <a:pPr marL="0" indent="0" algn="ctr">
              <a:spcBef>
                <a:spcPct val="100000"/>
              </a:spcBef>
              <a:buFont typeface="Wingdings" pitchFamily="2" charset="2"/>
              <a:buNone/>
            </a:pPr>
            <a:r>
              <a:rPr lang="en-US" sz="3600" dirty="0">
                <a:solidFill>
                  <a:schemeClr val="accent6"/>
                </a:solidFill>
              </a:rPr>
              <a:t>technology </a:t>
            </a:r>
            <a:r>
              <a:rPr lang="en-US" sz="3600" dirty="0" smtClean="0">
                <a:solidFill>
                  <a:schemeClr val="accent6"/>
                </a:solidFill>
              </a:rPr>
              <a:t>subculture</a:t>
            </a:r>
          </a:p>
          <a:p>
            <a:pPr marL="0" indent="0" algn="ctr">
              <a:spcBef>
                <a:spcPct val="100000"/>
              </a:spcBef>
              <a:buFont typeface="Wingdings" pitchFamily="2" charset="2"/>
              <a:buNone/>
            </a:pPr>
            <a:r>
              <a:rPr lang="en-US" sz="3600" dirty="0" smtClean="0">
                <a:solidFill>
                  <a:schemeClr val="bg1"/>
                </a:solidFill>
              </a:rPr>
              <a:t>Monopoly (Western Union)</a:t>
            </a:r>
            <a:endParaRPr lang="en-US" sz="3600" dirty="0">
              <a:solidFill>
                <a:schemeClr val="bg1"/>
              </a:solidFill>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97315">
                                            <p:txEl>
                                              <p:pRg st="0" end="0"/>
                                            </p:txEl>
                                          </p:spTgt>
                                        </p:tgtEl>
                                        <p:attrNameLst>
                                          <p:attrName>style.visibility</p:attrName>
                                        </p:attrNameLst>
                                      </p:cBhvr>
                                      <p:to>
                                        <p:strVal val="visible"/>
                                      </p:to>
                                    </p:set>
                                    <p:animEffect transition="in" filter="fade">
                                      <p:cBhvr>
                                        <p:cTn id="7" dur="1000"/>
                                        <p:tgtEl>
                                          <p:spTgt spid="3973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97315">
                                            <p:txEl>
                                              <p:pRg st="1" end="1"/>
                                            </p:txEl>
                                          </p:spTgt>
                                        </p:tgtEl>
                                        <p:attrNameLst>
                                          <p:attrName>style.visibility</p:attrName>
                                        </p:attrNameLst>
                                      </p:cBhvr>
                                      <p:to>
                                        <p:strVal val="visible"/>
                                      </p:to>
                                    </p:set>
                                    <p:animEffect transition="in" filter="fade">
                                      <p:cBhvr>
                                        <p:cTn id="12" dur="1000"/>
                                        <p:tgtEl>
                                          <p:spTgt spid="39731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97315">
                                            <p:txEl>
                                              <p:pRg st="2" end="2"/>
                                            </p:txEl>
                                          </p:spTgt>
                                        </p:tgtEl>
                                        <p:attrNameLst>
                                          <p:attrName>style.visibility</p:attrName>
                                        </p:attrNameLst>
                                      </p:cBhvr>
                                      <p:to>
                                        <p:strVal val="visible"/>
                                      </p:to>
                                    </p:set>
                                    <p:animEffect transition="in" filter="fade">
                                      <p:cBhvr>
                                        <p:cTn id="17" dur="1000"/>
                                        <p:tgtEl>
                                          <p:spTgt spid="39731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97315">
                                            <p:txEl>
                                              <p:pRg st="3" end="3"/>
                                            </p:txEl>
                                          </p:spTgt>
                                        </p:tgtEl>
                                        <p:attrNameLst>
                                          <p:attrName>style.visibility</p:attrName>
                                        </p:attrNameLst>
                                      </p:cBhvr>
                                      <p:to>
                                        <p:strVal val="visible"/>
                                      </p:to>
                                    </p:set>
                                    <p:animEffect transition="in" filter="fade">
                                      <p:cBhvr>
                                        <p:cTn id="22" dur="1000"/>
                                        <p:tgtEl>
                                          <p:spTgt spid="39731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7315"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2" name="Rectangle 2"/>
          <p:cNvSpPr>
            <a:spLocks noGrp="1" noChangeArrowheads="1"/>
          </p:cNvSpPr>
          <p:nvPr>
            <p:ph type="title"/>
          </p:nvPr>
        </p:nvSpPr>
        <p:spPr>
          <a:xfrm>
            <a:off x="0" y="12700"/>
            <a:ext cx="9296400" cy="685800"/>
          </a:xfrm>
        </p:spPr>
        <p:txBody>
          <a:bodyPr/>
          <a:lstStyle/>
          <a:p>
            <a:r>
              <a:rPr lang="en-US" sz="5400">
                <a:solidFill>
                  <a:schemeClr val="bg1"/>
                </a:solidFill>
                <a:effectLst>
                  <a:outerShdw blurRad="38100" dist="38100" dir="2700000" algn="tl">
                    <a:srgbClr val="000099"/>
                  </a:outerShdw>
                </a:effectLst>
              </a:rPr>
              <a:t>The “1891” World Network</a:t>
            </a:r>
          </a:p>
        </p:txBody>
      </p:sp>
      <p:pic>
        <p:nvPicPr>
          <p:cNvPr id="378885" name="Picture 5" descr="Image:1891 Telegraph Lines.jpg">
            <a:hlinkClick r:id="rId3"/>
          </p:cNvPr>
          <p:cNvPicPr>
            <a:picLocks noChangeAspect="1" noChangeArrowheads="1"/>
          </p:cNvPicPr>
          <p:nvPr/>
        </p:nvPicPr>
        <p:blipFill>
          <a:blip r:embed="rId4" cstate="print"/>
          <a:srcRect/>
          <a:stretch>
            <a:fillRect/>
          </a:stretch>
        </p:blipFill>
        <p:spPr bwMode="auto">
          <a:xfrm>
            <a:off x="-12700" y="1095375"/>
            <a:ext cx="9156700" cy="5745197"/>
          </a:xfrm>
          <a:prstGeom prst="rect">
            <a:avLst/>
          </a:prstGeom>
          <a:noFill/>
        </p:spPr>
      </p:pic>
    </p:spTree>
  </p:cSld>
  <p:clrMapOvr>
    <a:masterClrMapping/>
  </p:clrMapOvr>
  <p:transition>
    <p:fade thruBlk="1"/>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2" name="Rectangle 2"/>
          <p:cNvSpPr>
            <a:spLocks noGrp="1" noChangeArrowheads="1"/>
          </p:cNvSpPr>
          <p:nvPr>
            <p:ph type="title"/>
          </p:nvPr>
        </p:nvSpPr>
        <p:spPr>
          <a:xfrm>
            <a:off x="0" y="12700"/>
            <a:ext cx="9296400" cy="685800"/>
          </a:xfrm>
        </p:spPr>
        <p:txBody>
          <a:bodyPr/>
          <a:lstStyle/>
          <a:p>
            <a:r>
              <a:rPr lang="en-US" sz="5400" dirty="0" smtClean="0">
                <a:solidFill>
                  <a:schemeClr val="bg1"/>
                </a:solidFill>
                <a:effectLst>
                  <a:outerShdw blurRad="38100" dist="38100" dir="2700000" algn="tl">
                    <a:srgbClr val="000099"/>
                  </a:outerShdw>
                </a:effectLst>
              </a:rPr>
              <a:t>…and circa 1914</a:t>
            </a:r>
            <a:endParaRPr lang="en-US" sz="5400" dirty="0">
              <a:solidFill>
                <a:schemeClr val="bg1"/>
              </a:solidFill>
              <a:effectLst>
                <a:outerShdw blurRad="38100" dist="38100" dir="2700000" algn="tl">
                  <a:srgbClr val="000099"/>
                </a:outerShdw>
              </a:effectLst>
            </a:endParaRPr>
          </a:p>
        </p:txBody>
      </p:sp>
      <p:pic>
        <p:nvPicPr>
          <p:cNvPr id="422913" name="Picture 1" descr="C:\Users\ian\Desktop\ViaEasternMap.jpg"/>
          <p:cNvPicPr>
            <a:picLocks noChangeAspect="1" noChangeArrowheads="1"/>
          </p:cNvPicPr>
          <p:nvPr/>
        </p:nvPicPr>
        <p:blipFill>
          <a:blip r:embed="rId3" cstate="print"/>
          <a:srcRect/>
          <a:stretch>
            <a:fillRect/>
          </a:stretch>
        </p:blipFill>
        <p:spPr bwMode="auto">
          <a:xfrm>
            <a:off x="0" y="1147573"/>
            <a:ext cx="9144000" cy="5710427"/>
          </a:xfrm>
          <a:prstGeom prst="rect">
            <a:avLst/>
          </a:prstGeom>
          <a:noFill/>
        </p:spPr>
      </p:pic>
    </p:spTree>
  </p:cSld>
  <p:clrMapOvr>
    <a:masterClrMapping/>
  </p:clrMapOvr>
  <p:transition>
    <p:fade thruBlk="1"/>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02" name="Rectangle 2"/>
          <p:cNvSpPr>
            <a:spLocks noGrp="1" noChangeArrowheads="1"/>
          </p:cNvSpPr>
          <p:nvPr>
            <p:ph type="title"/>
          </p:nvPr>
        </p:nvSpPr>
        <p:spPr>
          <a:xfrm>
            <a:off x="387350" y="2002968"/>
            <a:ext cx="8407400" cy="1427852"/>
          </a:xfrm>
        </p:spPr>
        <p:txBody>
          <a:bodyPr/>
          <a:lstStyle/>
          <a:p>
            <a:r>
              <a:rPr lang="en-US" sz="6000" dirty="0" smtClean="0">
                <a:solidFill>
                  <a:schemeClr val="accent6"/>
                </a:solidFill>
                <a:effectLst>
                  <a:outerShdw blurRad="38100" dist="38100" dir="2700000" algn="tl">
                    <a:srgbClr val="000099"/>
                  </a:outerShdw>
                </a:effectLst>
              </a:rPr>
              <a:t>“</a:t>
            </a:r>
            <a:r>
              <a:rPr lang="en-CA" sz="6000" dirty="0" smtClean="0">
                <a:solidFill>
                  <a:schemeClr val="accent6"/>
                </a:solidFill>
              </a:rPr>
              <a:t>Mr Watson,  come here: I want to see you”</a:t>
            </a:r>
            <a:endParaRPr lang="en-US" sz="6000" dirty="0">
              <a:solidFill>
                <a:schemeClr val="accent6"/>
              </a:solidFill>
              <a:effectLst>
                <a:outerShdw blurRad="38100" dist="38100" dir="2700000" algn="tl">
                  <a:srgbClr val="000099"/>
                </a:outerShdw>
              </a:effectLst>
            </a:endParaRPr>
          </a:p>
        </p:txBody>
      </p:sp>
    </p:spTree>
  </p:cSld>
  <p:clrMapOvr>
    <a:masterClrMapping/>
  </p:clrMapOvr>
  <p:transition>
    <p:fade thruBlk="1"/>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02" name="Rectangle 2"/>
          <p:cNvSpPr>
            <a:spLocks noGrp="1" noChangeArrowheads="1"/>
          </p:cNvSpPr>
          <p:nvPr>
            <p:ph type="title"/>
          </p:nvPr>
        </p:nvSpPr>
        <p:spPr>
          <a:xfrm>
            <a:off x="387350" y="3035300"/>
            <a:ext cx="8407400" cy="685800"/>
          </a:xfrm>
        </p:spPr>
        <p:txBody>
          <a:bodyPr/>
          <a:lstStyle/>
          <a:p>
            <a:endParaRPr lang="en-US" sz="6000" dirty="0">
              <a:solidFill>
                <a:schemeClr val="bg1"/>
              </a:solidFill>
              <a:effectLst>
                <a:outerShdw blurRad="38100" dist="38100" dir="2700000" algn="tl">
                  <a:srgbClr val="000099"/>
                </a:outerShdw>
              </a:effectLst>
            </a:endParaRPr>
          </a:p>
        </p:txBody>
      </p:sp>
      <p:pic>
        <p:nvPicPr>
          <p:cNvPr id="481282" name="Picture 2" descr="C:\Users\ian\Desktop\Alexander_Graham_Bell.jpg"/>
          <p:cNvPicPr>
            <a:picLocks noChangeAspect="1" noChangeArrowheads="1"/>
          </p:cNvPicPr>
          <p:nvPr/>
        </p:nvPicPr>
        <p:blipFill>
          <a:blip r:embed="rId3" cstate="print"/>
          <a:srcRect/>
          <a:stretch>
            <a:fillRect/>
          </a:stretch>
        </p:blipFill>
        <p:spPr bwMode="auto">
          <a:xfrm>
            <a:off x="2285545" y="452897"/>
            <a:ext cx="4572000" cy="5943600"/>
          </a:xfrm>
          <a:prstGeom prst="rect">
            <a:avLst/>
          </a:prstGeom>
          <a:noFill/>
        </p:spPr>
      </p:pic>
    </p:spTree>
  </p:cSld>
  <p:clrMapOvr>
    <a:masterClrMapping/>
  </p:clrMapOvr>
  <p:transition>
    <p:fade thruBlk="1"/>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4721" name="Picture 1" descr="C:\Users\ian\Desktop\1876_Bell_Speaking_into_Telephone.jpg"/>
          <p:cNvPicPr>
            <a:picLocks noChangeAspect="1" noChangeArrowheads="1"/>
          </p:cNvPicPr>
          <p:nvPr/>
        </p:nvPicPr>
        <p:blipFill>
          <a:blip r:embed="rId3" cstate="print"/>
          <a:srcRect/>
          <a:stretch>
            <a:fillRect/>
          </a:stretch>
        </p:blipFill>
        <p:spPr bwMode="auto">
          <a:xfrm>
            <a:off x="391893" y="-16381"/>
            <a:ext cx="8374743" cy="6874382"/>
          </a:xfrm>
          <a:prstGeom prst="rect">
            <a:avLst/>
          </a:prstGeom>
          <a:noFill/>
        </p:spPr>
      </p:pic>
    </p:spTree>
  </p:cSld>
  <p:clrMapOvr>
    <a:masterClrMapping/>
  </p:clrMapOvr>
  <p:transition>
    <p:fade thruBlk="1"/>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05548" y="1066800"/>
            <a:ext cx="7543800" cy="5029200"/>
          </a:xfrm>
        </p:spPr>
        <p:txBody>
          <a:bodyPr/>
          <a:lstStyle/>
          <a:p>
            <a:pPr marL="0" indent="0">
              <a:buNone/>
            </a:pPr>
            <a:r>
              <a:rPr lang="en-CA" dirty="0" smtClean="0"/>
              <a:t>“What use,” he asked pleasantly, “could this company make of an electrical toy?”</a:t>
            </a:r>
          </a:p>
          <a:p>
            <a:pPr marL="0" indent="0">
              <a:buNone/>
            </a:pPr>
            <a:endParaRPr lang="en-CA" dirty="0" smtClean="0"/>
          </a:p>
          <a:p>
            <a:pPr marL="0" indent="0">
              <a:buNone/>
            </a:pPr>
            <a:endParaRPr lang="en-CA" dirty="0" smtClean="0"/>
          </a:p>
          <a:p>
            <a:pPr marL="0" indent="0" algn="ctr">
              <a:buNone/>
            </a:pPr>
            <a:r>
              <a:rPr lang="en-CA" i="1" dirty="0" smtClean="0">
                <a:solidFill>
                  <a:schemeClr val="accent6"/>
                </a:solidFill>
              </a:rPr>
              <a:t>President Orton, of  Western Union, refusing a $100,000 plea to purchase the Bell telephone company assets.</a:t>
            </a:r>
            <a:endParaRPr lang="en-CA" i="1" dirty="0">
              <a:solidFill>
                <a:schemeClr val="accent6"/>
              </a:solidFill>
            </a:endParaRPr>
          </a:p>
        </p:txBody>
      </p:sp>
    </p:spTree>
  </p:cSld>
  <p:clrMapOvr>
    <a:masterClrMapping/>
  </p:clrMapOvr>
  <p:transition>
    <p:fade thruBlk="1"/>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2674" name="Rectangle 2"/>
          <p:cNvSpPr>
            <a:spLocks noGrp="1" noChangeArrowheads="1"/>
          </p:cNvSpPr>
          <p:nvPr>
            <p:ph type="title"/>
          </p:nvPr>
        </p:nvSpPr>
        <p:spPr>
          <a:xfrm>
            <a:off x="863600" y="38100"/>
            <a:ext cx="7747000" cy="1431925"/>
          </a:xfrm>
        </p:spPr>
        <p:txBody>
          <a:bodyPr/>
          <a:lstStyle/>
          <a:p>
            <a:r>
              <a:rPr lang="en-US" sz="6000" dirty="0">
                <a:effectLst>
                  <a:outerShdw blurRad="38100" dist="38100" dir="2700000" algn="tl">
                    <a:srgbClr val="C0C0C0"/>
                  </a:outerShdw>
                </a:effectLst>
              </a:rPr>
              <a:t>Explosive Growth</a:t>
            </a:r>
          </a:p>
        </p:txBody>
      </p:sp>
      <p:graphicFrame>
        <p:nvGraphicFramePr>
          <p:cNvPr id="412677" name="Object 5"/>
          <p:cNvGraphicFramePr>
            <a:graphicFrameLocks noChangeAspect="1"/>
          </p:cNvGraphicFramePr>
          <p:nvPr>
            <p:ph idx="1"/>
          </p:nvPr>
        </p:nvGraphicFramePr>
        <p:xfrm>
          <a:off x="0" y="1003300"/>
          <a:ext cx="9144000" cy="5843588"/>
        </p:xfrm>
        <a:graphic>
          <a:graphicData uri="http://schemas.openxmlformats.org/presentationml/2006/ole">
            <p:oleObj spid="_x0000_s412677" name="Worksheet" r:id="rId4" imgW="4381560" imgH="2800350" progId="Excel.Sheet.8">
              <p:embed/>
            </p:oleObj>
          </a:graphicData>
        </a:graphic>
      </p:graphicFrame>
    </p:spTree>
  </p:cSld>
  <p:clrMapOvr>
    <a:masterClrMapping/>
  </p:clrMapOvr>
  <p:transition>
    <p:fade thruBlk="1"/>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0258" name="Picture 2" descr="C:\Users\ian\Desktop\nasaNAS~9~9~61092~164939.jpg"/>
          <p:cNvPicPr>
            <a:picLocks noChangeAspect="1" noChangeArrowheads="1"/>
          </p:cNvPicPr>
          <p:nvPr/>
        </p:nvPicPr>
        <p:blipFill>
          <a:blip r:embed="rId3" cstate="print"/>
          <a:srcRect/>
          <a:stretch>
            <a:fillRect/>
          </a:stretch>
        </p:blipFill>
        <p:spPr bwMode="auto">
          <a:xfrm>
            <a:off x="1130300" y="0"/>
            <a:ext cx="6718300" cy="6870379"/>
          </a:xfrm>
          <a:prstGeom prst="rect">
            <a:avLst/>
          </a:prstGeom>
          <a:noFill/>
        </p:spPr>
      </p:pic>
    </p:spTree>
  </p:cSld>
  <p:clrMapOvr>
    <a:masterClrMapping/>
  </p:clrMapOvr>
  <p:transition>
    <p:fade thruBlk="1"/>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0259" name="Picture 3" descr="C:\Users\ian\Downloads\blue_earth_1024x768.jpg"/>
          <p:cNvPicPr>
            <a:picLocks noChangeAspect="1" noChangeArrowheads="1"/>
          </p:cNvPicPr>
          <p:nvPr/>
        </p:nvPicPr>
        <p:blipFill>
          <a:blip r:embed="rId3" cstate="print"/>
          <a:srcRect/>
          <a:stretch>
            <a:fillRect/>
          </a:stretch>
        </p:blipFill>
        <p:spPr bwMode="auto">
          <a:xfrm>
            <a:off x="0" y="0"/>
            <a:ext cx="9144001" cy="6858000"/>
          </a:xfrm>
          <a:prstGeom prst="rect">
            <a:avLst/>
          </a:prstGeom>
          <a:noFill/>
        </p:spPr>
      </p:pic>
    </p:spTree>
  </p:cSld>
  <p:clrMapOvr>
    <a:masterClrMapping/>
  </p:clrMapOvr>
  <p:transition>
    <p:fade thruBlk="1"/>
  </p:transition>
  <p:timing>
    <p:tnLst>
      <p:par>
        <p:cTn id="1" dur="indefinite" restart="never" nodeType="tmRoot"/>
      </p:par>
    </p:tnLst>
  </p:timing>
</p:sld>
</file>

<file path=ppt/theme/theme1.xml><?xml version="1.0" encoding="utf-8"?>
<a:theme xmlns:a="http://schemas.openxmlformats.org/drawingml/2006/main" name="Shimmer">
  <a:themeElements>
    <a:clrScheme name="Shimmer 10">
      <a:dk1>
        <a:srgbClr val="000000"/>
      </a:dk1>
      <a:lt1>
        <a:srgbClr val="FFFFFF"/>
      </a:lt1>
      <a:dk2>
        <a:srgbClr val="000000"/>
      </a:dk2>
      <a:lt2>
        <a:srgbClr val="000099"/>
      </a:lt2>
      <a:accent1>
        <a:srgbClr val="66CCFF"/>
      </a:accent1>
      <a:accent2>
        <a:srgbClr val="0066FF"/>
      </a:accent2>
      <a:accent3>
        <a:srgbClr val="FFFFFF"/>
      </a:accent3>
      <a:accent4>
        <a:srgbClr val="000000"/>
      </a:accent4>
      <a:accent5>
        <a:srgbClr val="B8E2FF"/>
      </a:accent5>
      <a:accent6>
        <a:srgbClr val="005CE7"/>
      </a:accent6>
      <a:hlink>
        <a:srgbClr val="009900"/>
      </a:hlink>
      <a:folHlink>
        <a:srgbClr val="808000"/>
      </a:folHlink>
    </a:clrScheme>
    <a:fontScheme name="Custom 1">
      <a:majorFont>
        <a:latin typeface="Palatino Linotype"/>
        <a:ea typeface=""/>
        <a:cs typeface=""/>
      </a:majorFont>
      <a:minorFont>
        <a:latin typeface="Palatino Linotyp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100000"/>
          </a:lnSpc>
          <a:spcBef>
            <a:spcPct val="20000"/>
          </a:spcBef>
          <a:spcAft>
            <a:spcPct val="0"/>
          </a:spcAft>
          <a:buClr>
            <a:schemeClr val="hlink"/>
          </a:buClr>
          <a:buSzPct val="70000"/>
          <a:buFont typeface="Wingdings" pitchFamily="2" charset="2"/>
          <a:buChar char="n"/>
          <a:tabLst/>
          <a:defRPr kumimoji="0" lang="en-US" sz="3200" b="1" i="0" u="none" strike="noStrike" cap="none" normalizeH="0" baseline="0" smtClean="0">
            <a:ln>
              <a:noFill/>
            </a:ln>
            <a:solidFill>
              <a:schemeClr val="tx1"/>
            </a:solidFill>
            <a:effectLst>
              <a:outerShdw blurRad="38100" dist="38100" dir="2700000" algn="tl">
                <a:srgbClr val="000000">
                  <a:alpha val="43137"/>
                </a:srgbClr>
              </a:outerShdw>
            </a:effectLst>
            <a:latin typeface="Franklin Gothic Book"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100000"/>
          </a:lnSpc>
          <a:spcBef>
            <a:spcPct val="20000"/>
          </a:spcBef>
          <a:spcAft>
            <a:spcPct val="0"/>
          </a:spcAft>
          <a:buClr>
            <a:schemeClr val="hlink"/>
          </a:buClr>
          <a:buSzPct val="70000"/>
          <a:buFont typeface="Wingdings" pitchFamily="2" charset="2"/>
          <a:buChar char="n"/>
          <a:tabLst/>
          <a:defRPr kumimoji="0" lang="en-US" sz="3200" b="1" i="0" u="none" strike="noStrike" cap="none" normalizeH="0" baseline="0" smtClean="0">
            <a:ln>
              <a:noFill/>
            </a:ln>
            <a:solidFill>
              <a:schemeClr val="tx1"/>
            </a:solidFill>
            <a:effectLst>
              <a:outerShdw blurRad="38100" dist="38100" dir="2700000" algn="tl">
                <a:srgbClr val="000000">
                  <a:alpha val="43137"/>
                </a:srgbClr>
              </a:outerShdw>
            </a:effectLst>
            <a:latin typeface="Franklin Gothic Book" pitchFamily="34" charset="0"/>
          </a:defRPr>
        </a:defPPr>
      </a:lstStyle>
    </a:lnDef>
  </a:objectDefaults>
  <a:extraClrSchemeLst>
    <a:extraClrScheme>
      <a:clrScheme name="Shimmer 1">
        <a:dk1>
          <a:srgbClr val="BD3737"/>
        </a:dk1>
        <a:lt1>
          <a:srgbClr val="FFFFFF"/>
        </a:lt1>
        <a:dk2>
          <a:srgbClr val="721E1E"/>
        </a:dk2>
        <a:lt2>
          <a:srgbClr val="FFCC00"/>
        </a:lt2>
        <a:accent1>
          <a:srgbClr val="FF6600"/>
        </a:accent1>
        <a:accent2>
          <a:srgbClr val="CC3300"/>
        </a:accent2>
        <a:accent3>
          <a:srgbClr val="BCABAB"/>
        </a:accent3>
        <a:accent4>
          <a:srgbClr val="DADADA"/>
        </a:accent4>
        <a:accent5>
          <a:srgbClr val="FFB8AA"/>
        </a:accent5>
        <a:accent6>
          <a:srgbClr val="B92D00"/>
        </a:accent6>
        <a:hlink>
          <a:srgbClr val="F7CC2F"/>
        </a:hlink>
        <a:folHlink>
          <a:srgbClr val="C7C6B1"/>
        </a:folHlink>
      </a:clrScheme>
      <a:clrMap bg1="dk2" tx1="lt1" bg2="dk1" tx2="lt2" accent1="accent1" accent2="accent2" accent3="accent3" accent4="accent4" accent5="accent5" accent6="accent6" hlink="hlink" folHlink="folHlink"/>
    </a:extraClrScheme>
    <a:extraClrScheme>
      <a:clrScheme name="Shimmer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clrMap bg1="dk2" tx1="lt1" bg2="dk1" tx2="lt2" accent1="accent1" accent2="accent2" accent3="accent3" accent4="accent4" accent5="accent5" accent6="accent6" hlink="hlink" folHlink="folHlink"/>
    </a:extraClrScheme>
    <a:extraClrScheme>
      <a:clrScheme name="Shimmer 3">
        <a:dk1>
          <a:srgbClr val="6600CC"/>
        </a:dk1>
        <a:lt1>
          <a:srgbClr val="FFFFFF"/>
        </a:lt1>
        <a:dk2>
          <a:srgbClr val="4B0096"/>
        </a:dk2>
        <a:lt2>
          <a:srgbClr val="CDD7DF"/>
        </a:lt2>
        <a:accent1>
          <a:srgbClr val="9999FF"/>
        </a:accent1>
        <a:accent2>
          <a:srgbClr val="7850BA"/>
        </a:accent2>
        <a:accent3>
          <a:srgbClr val="B1AAC9"/>
        </a:accent3>
        <a:accent4>
          <a:srgbClr val="DADADA"/>
        </a:accent4>
        <a:accent5>
          <a:srgbClr val="CACAFF"/>
        </a:accent5>
        <a:accent6>
          <a:srgbClr val="6C48A8"/>
        </a:accent6>
        <a:hlink>
          <a:srgbClr val="00CCFF"/>
        </a:hlink>
        <a:folHlink>
          <a:srgbClr val="0796B3"/>
        </a:folHlink>
      </a:clrScheme>
      <a:clrMap bg1="dk2" tx1="lt1" bg2="dk1" tx2="lt2" accent1="accent1" accent2="accent2" accent3="accent3" accent4="accent4" accent5="accent5" accent6="accent6" hlink="hlink" folHlink="folHlink"/>
    </a:extraClrScheme>
    <a:extraClrScheme>
      <a:clrScheme name="Shimmer 4">
        <a:dk1>
          <a:srgbClr val="55863C"/>
        </a:dk1>
        <a:lt1>
          <a:srgbClr val="FFFFFF"/>
        </a:lt1>
        <a:dk2>
          <a:srgbClr val="375F2F"/>
        </a:dk2>
        <a:lt2>
          <a:srgbClr val="D1EFB3"/>
        </a:lt2>
        <a:accent1>
          <a:srgbClr val="00CC66"/>
        </a:accent1>
        <a:accent2>
          <a:srgbClr val="8EAC66"/>
        </a:accent2>
        <a:accent3>
          <a:srgbClr val="AEB6AD"/>
        </a:accent3>
        <a:accent4>
          <a:srgbClr val="DADADA"/>
        </a:accent4>
        <a:accent5>
          <a:srgbClr val="AAE2B8"/>
        </a:accent5>
        <a:accent6>
          <a:srgbClr val="809B5C"/>
        </a:accent6>
        <a:hlink>
          <a:srgbClr val="B4EF7F"/>
        </a:hlink>
        <a:folHlink>
          <a:srgbClr val="F8F6AC"/>
        </a:folHlink>
      </a:clrScheme>
      <a:clrMap bg1="dk2" tx1="lt1" bg2="dk1" tx2="lt2" accent1="accent1" accent2="accent2" accent3="accent3" accent4="accent4" accent5="accent5" accent6="accent6" hlink="hlink" folHlink="folHlink"/>
    </a:extraClrScheme>
    <a:extraClrScheme>
      <a:clrScheme name="Shimmer 5">
        <a:dk1>
          <a:srgbClr val="588073"/>
        </a:dk1>
        <a:lt1>
          <a:srgbClr val="FFFFFF"/>
        </a:lt1>
        <a:dk2>
          <a:srgbClr val="486768"/>
        </a:dk2>
        <a:lt2>
          <a:srgbClr val="DDDDDD"/>
        </a:lt2>
        <a:accent1>
          <a:srgbClr val="33CCCC"/>
        </a:accent1>
        <a:accent2>
          <a:srgbClr val="008871"/>
        </a:accent2>
        <a:accent3>
          <a:srgbClr val="B1B8B9"/>
        </a:accent3>
        <a:accent4>
          <a:srgbClr val="DADADA"/>
        </a:accent4>
        <a:accent5>
          <a:srgbClr val="ADE2E2"/>
        </a:accent5>
        <a:accent6>
          <a:srgbClr val="007B66"/>
        </a:accent6>
        <a:hlink>
          <a:srgbClr val="00CC99"/>
        </a:hlink>
        <a:folHlink>
          <a:srgbClr val="A8A8A8"/>
        </a:folHlink>
      </a:clrScheme>
      <a:clrMap bg1="dk2" tx1="lt1" bg2="dk1" tx2="lt2" accent1="accent1" accent2="accent2" accent3="accent3" accent4="accent4" accent5="accent5" accent6="accent6" hlink="hlink" folHlink="folHlink"/>
    </a:extraClrScheme>
    <a:extraClrScheme>
      <a:clrScheme name="Shimmer 6">
        <a:dk1>
          <a:srgbClr val="6B6C75"/>
        </a:dk1>
        <a:lt1>
          <a:srgbClr val="FFFFFF"/>
        </a:lt1>
        <a:dk2>
          <a:srgbClr val="575863"/>
        </a:dk2>
        <a:lt2>
          <a:srgbClr val="FFFFCC"/>
        </a:lt2>
        <a:accent1>
          <a:srgbClr val="677481"/>
        </a:accent1>
        <a:accent2>
          <a:srgbClr val="697E5E"/>
        </a:accent2>
        <a:accent3>
          <a:srgbClr val="B4B4B7"/>
        </a:accent3>
        <a:accent4>
          <a:srgbClr val="DADADA"/>
        </a:accent4>
        <a:accent5>
          <a:srgbClr val="B8BCC1"/>
        </a:accent5>
        <a:accent6>
          <a:srgbClr val="5E7254"/>
        </a:accent6>
        <a:hlink>
          <a:srgbClr val="E9E77F"/>
        </a:hlink>
        <a:folHlink>
          <a:srgbClr val="D3A44F"/>
        </a:folHlink>
      </a:clrScheme>
      <a:clrMap bg1="dk2" tx1="lt1" bg2="dk1" tx2="lt2" accent1="accent1" accent2="accent2" accent3="accent3" accent4="accent4" accent5="accent5" accent6="accent6" hlink="hlink" folHlink="folHlink"/>
    </a:extraClrScheme>
    <a:extraClrScheme>
      <a:clrScheme name="Shimmer 7">
        <a:dk1>
          <a:srgbClr val="000000"/>
        </a:dk1>
        <a:lt1>
          <a:srgbClr val="C4D6BE"/>
        </a:lt1>
        <a:dk2>
          <a:srgbClr val="339966"/>
        </a:dk2>
        <a:lt2>
          <a:srgbClr val="EFFBF0"/>
        </a:lt2>
        <a:accent1>
          <a:srgbClr val="DDDDDD"/>
        </a:accent1>
        <a:accent2>
          <a:srgbClr val="CCFF99"/>
        </a:accent2>
        <a:accent3>
          <a:srgbClr val="DEE8DB"/>
        </a:accent3>
        <a:accent4>
          <a:srgbClr val="000000"/>
        </a:accent4>
        <a:accent5>
          <a:srgbClr val="EBEBEB"/>
        </a:accent5>
        <a:accent6>
          <a:srgbClr val="B9E78A"/>
        </a:accent6>
        <a:hlink>
          <a:srgbClr val="009900"/>
        </a:hlink>
        <a:folHlink>
          <a:srgbClr val="336600"/>
        </a:folHlink>
      </a:clrScheme>
      <a:clrMap bg1="lt1" tx1="dk1" bg2="lt2" tx2="dk2" accent1="accent1" accent2="accent2" accent3="accent3" accent4="accent4" accent5="accent5" accent6="accent6" hlink="hlink" folHlink="folHlink"/>
    </a:extraClrScheme>
    <a:extraClrScheme>
      <a:clrScheme name="Shimmer 8">
        <a:dk1>
          <a:srgbClr val="000000"/>
        </a:dk1>
        <a:lt1>
          <a:srgbClr val="D6DAE4"/>
        </a:lt1>
        <a:dk2>
          <a:srgbClr val="000099"/>
        </a:dk2>
        <a:lt2>
          <a:srgbClr val="FFFFFF"/>
        </a:lt2>
        <a:accent1>
          <a:srgbClr val="BFDEE3"/>
        </a:accent1>
        <a:accent2>
          <a:srgbClr val="C0C0C0"/>
        </a:accent2>
        <a:accent3>
          <a:srgbClr val="E8EAEF"/>
        </a:accent3>
        <a:accent4>
          <a:srgbClr val="000000"/>
        </a:accent4>
        <a:accent5>
          <a:srgbClr val="DCECEF"/>
        </a:accent5>
        <a:accent6>
          <a:srgbClr val="AEAEAE"/>
        </a:accent6>
        <a:hlink>
          <a:srgbClr val="3333CC"/>
        </a:hlink>
        <a:folHlink>
          <a:srgbClr val="5E93C9"/>
        </a:folHlink>
      </a:clrScheme>
      <a:clrMap bg1="lt1" tx1="dk1" bg2="lt2" tx2="dk2" accent1="accent1" accent2="accent2" accent3="accent3" accent4="accent4" accent5="accent5" accent6="accent6" hlink="hlink" folHlink="folHlink"/>
    </a:extraClrScheme>
    <a:extraClrScheme>
      <a:clrScheme name="Shimmer 9">
        <a:dk1>
          <a:srgbClr val="4A2500"/>
        </a:dk1>
        <a:lt1>
          <a:srgbClr val="C2C0BA"/>
        </a:lt1>
        <a:dk2>
          <a:srgbClr val="788569"/>
        </a:dk2>
        <a:lt2>
          <a:srgbClr val="F4F4EC"/>
        </a:lt2>
        <a:accent1>
          <a:srgbClr val="E1DFC1"/>
        </a:accent1>
        <a:accent2>
          <a:srgbClr val="A5A7AF"/>
        </a:accent2>
        <a:accent3>
          <a:srgbClr val="DDDCD9"/>
        </a:accent3>
        <a:accent4>
          <a:srgbClr val="3E1E00"/>
        </a:accent4>
        <a:accent5>
          <a:srgbClr val="EEECDD"/>
        </a:accent5>
        <a:accent6>
          <a:srgbClr val="95979E"/>
        </a:accent6>
        <a:hlink>
          <a:srgbClr val="9C9800"/>
        </a:hlink>
        <a:folHlink>
          <a:srgbClr val="666633"/>
        </a:folHlink>
      </a:clrScheme>
      <a:clrMap bg1="lt1" tx1="dk1" bg2="lt2" tx2="dk2" accent1="accent1" accent2="accent2" accent3="accent3" accent4="accent4" accent5="accent5" accent6="accent6" hlink="hlink" folHlink="folHlink"/>
    </a:extraClrScheme>
    <a:extraClrScheme>
      <a:clrScheme name="Shimmer 10">
        <a:dk1>
          <a:srgbClr val="000000"/>
        </a:dk1>
        <a:lt1>
          <a:srgbClr val="FFFFFF"/>
        </a:lt1>
        <a:dk2>
          <a:srgbClr val="000000"/>
        </a:dk2>
        <a:lt2>
          <a:srgbClr val="000099"/>
        </a:lt2>
        <a:accent1>
          <a:srgbClr val="66CCFF"/>
        </a:accent1>
        <a:accent2>
          <a:srgbClr val="0066FF"/>
        </a:accent2>
        <a:accent3>
          <a:srgbClr val="FFFFFF"/>
        </a:accent3>
        <a:accent4>
          <a:srgbClr val="000000"/>
        </a:accent4>
        <a:accent5>
          <a:srgbClr val="B8E2FF"/>
        </a:accent5>
        <a:accent6>
          <a:srgbClr val="005CE7"/>
        </a:accent6>
        <a:hlink>
          <a:srgbClr val="009900"/>
        </a:hlink>
        <a:folHlink>
          <a:srgbClr val="8080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3978</TotalTime>
  <Words>3127</Words>
  <Application>Microsoft Office PowerPoint</Application>
  <PresentationFormat>On-screen Show (4:3)</PresentationFormat>
  <Paragraphs>175</Paragraphs>
  <Slides>27</Slides>
  <Notes>27</Notes>
  <HiddenSlides>1</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27</vt:i4>
      </vt:variant>
    </vt:vector>
  </HeadingPairs>
  <TitlesOfParts>
    <vt:vector size="29" baseType="lpstr">
      <vt:lpstr>Shimmer</vt:lpstr>
      <vt:lpstr>Worksheet</vt:lpstr>
      <vt:lpstr>... the first 200 years </vt:lpstr>
      <vt:lpstr>(hi)story  technology  evolution  innovation</vt:lpstr>
      <vt:lpstr>25 December, 1763  b.  Claude Chappe</vt:lpstr>
      <vt:lpstr>Slide 4</vt:lpstr>
      <vt:lpstr>14 July, 1789</vt:lpstr>
      <vt:lpstr>Slide 6</vt:lpstr>
      <vt:lpstr>Slide 7</vt:lpstr>
      <vt:lpstr>Slide 8</vt:lpstr>
      <vt:lpstr>Slide 9</vt:lpstr>
      <vt:lpstr>~1840</vt:lpstr>
      <vt:lpstr>WAN</vt:lpstr>
      <vt:lpstr>Slide 12</vt:lpstr>
      <vt:lpstr>Slide 13</vt:lpstr>
      <vt:lpstr>Slide 14</vt:lpstr>
      <vt:lpstr>Slide 15</vt:lpstr>
      <vt:lpstr>Slide 16</vt:lpstr>
      <vt:lpstr>Slide 17</vt:lpstr>
      <vt:lpstr>Culture</vt:lpstr>
      <vt:lpstr>The “1891” World Network</vt:lpstr>
      <vt:lpstr>…and circa 1914</vt:lpstr>
      <vt:lpstr>“Mr Watson,  come here: I want to see you”</vt:lpstr>
      <vt:lpstr>Slide 22</vt:lpstr>
      <vt:lpstr>Slide 23</vt:lpstr>
      <vt:lpstr>Slide 24</vt:lpstr>
      <vt:lpstr>Explosive Growth</vt:lpstr>
      <vt:lpstr>Slide 26</vt:lpstr>
      <vt:lpstr>Slide 27</vt:lpstr>
    </vt:vector>
  </TitlesOfParts>
  <Company>1179437 Ontario Ltd.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Success with  Social Media</dc:title>
  <dc:creator>Ian Graham</dc:creator>
  <cp:lastModifiedBy>ian</cp:lastModifiedBy>
  <cp:revision>250</cp:revision>
  <dcterms:created xsi:type="dcterms:W3CDTF">2007-11-03T16:45:42Z</dcterms:created>
  <dcterms:modified xsi:type="dcterms:W3CDTF">2009-06-12T17:00:43Z</dcterms:modified>
</cp:coreProperties>
</file>